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7" r:id="rId3"/>
    <p:sldId id="300" r:id="rId4"/>
    <p:sldId id="258" r:id="rId5"/>
    <p:sldId id="264" r:id="rId6"/>
    <p:sldId id="257" r:id="rId7"/>
    <p:sldId id="265" r:id="rId8"/>
    <p:sldId id="266" r:id="rId9"/>
    <p:sldId id="267" r:id="rId10"/>
    <p:sldId id="270" r:id="rId11"/>
    <p:sldId id="268" r:id="rId12"/>
    <p:sldId id="269" r:id="rId13"/>
    <p:sldId id="271" r:id="rId14"/>
    <p:sldId id="308" r:id="rId15"/>
    <p:sldId id="301" r:id="rId16"/>
    <p:sldId id="287" r:id="rId17"/>
    <p:sldId id="303" r:id="rId18"/>
    <p:sldId id="304" r:id="rId19"/>
    <p:sldId id="288" r:id="rId20"/>
    <p:sldId id="306" r:id="rId21"/>
    <p:sldId id="290" r:id="rId22"/>
    <p:sldId id="305" r:id="rId23"/>
    <p:sldId id="307" r:id="rId24"/>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8"/>
    <p:restoredTop sz="94621"/>
  </p:normalViewPr>
  <p:slideViewPr>
    <p:cSldViewPr snapToGrid="0" snapToObjects="1">
      <p:cViewPr varScale="1">
        <p:scale>
          <a:sx n="73" d="100"/>
          <a:sy n="73" d="100"/>
        </p:scale>
        <p:origin x="-5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A6F1D-53E3-4CE2-A02D-30F38F3707A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F6641DFB-8673-48C3-9B4B-45E56E66D034}">
      <dgm:prSet phldrT="[Text]"/>
      <dgm:spPr/>
      <dgm:t>
        <a:bodyPr/>
        <a:lstStyle/>
        <a:p>
          <a:r>
            <a:rPr lang="en-GB" dirty="0" smtClean="0"/>
            <a:t>Own local environment</a:t>
          </a:r>
          <a:endParaRPr lang="en-GB" dirty="0"/>
        </a:p>
      </dgm:t>
    </dgm:pt>
    <dgm:pt modelId="{7F932EAA-1C2C-4B7A-B874-5C817DE8BAA0}" type="parTrans" cxnId="{21863E09-1C07-4F3B-9EB8-5B11599BA3D9}">
      <dgm:prSet/>
      <dgm:spPr/>
      <dgm:t>
        <a:bodyPr/>
        <a:lstStyle/>
        <a:p>
          <a:endParaRPr lang="en-GB"/>
        </a:p>
      </dgm:t>
    </dgm:pt>
    <dgm:pt modelId="{B69D2DB9-A8E5-409C-8A18-1AD0F941D743}" type="sibTrans" cxnId="{21863E09-1C07-4F3B-9EB8-5B11599BA3D9}">
      <dgm:prSet/>
      <dgm:spPr/>
      <dgm:t>
        <a:bodyPr/>
        <a:lstStyle/>
        <a:p>
          <a:endParaRPr lang="en-GB"/>
        </a:p>
      </dgm:t>
    </dgm:pt>
    <dgm:pt modelId="{F244A9E3-AEF5-4894-BD94-D8E7107F4528}">
      <dgm:prSet phldrT="[Text]"/>
      <dgm:spPr/>
      <dgm:t>
        <a:bodyPr/>
        <a:lstStyle/>
        <a:p>
          <a:r>
            <a:rPr lang="en-GB" dirty="0" smtClean="0"/>
            <a:t>Make comparisons</a:t>
          </a:r>
          <a:endParaRPr lang="en-GB" dirty="0"/>
        </a:p>
      </dgm:t>
    </dgm:pt>
    <dgm:pt modelId="{2256BCD7-A66A-4BC0-844A-C0EACE4D05C9}" type="parTrans" cxnId="{E413DC5E-94EF-4C9A-B3C2-2A4B655E4396}">
      <dgm:prSet/>
      <dgm:spPr/>
      <dgm:t>
        <a:bodyPr/>
        <a:lstStyle/>
        <a:p>
          <a:endParaRPr lang="en-GB"/>
        </a:p>
      </dgm:t>
    </dgm:pt>
    <dgm:pt modelId="{B3593E3E-3E25-466E-A592-B3E482253F69}" type="sibTrans" cxnId="{E413DC5E-94EF-4C9A-B3C2-2A4B655E4396}">
      <dgm:prSet/>
      <dgm:spPr/>
      <dgm:t>
        <a:bodyPr/>
        <a:lstStyle/>
        <a:p>
          <a:endParaRPr lang="en-GB"/>
        </a:p>
      </dgm:t>
    </dgm:pt>
    <dgm:pt modelId="{EF1C24BE-CB79-4D0E-811C-C7B288723991}">
      <dgm:prSet phldrT="[Text]"/>
      <dgm:spPr/>
      <dgm:t>
        <a:bodyPr/>
        <a:lstStyle/>
        <a:p>
          <a:r>
            <a:rPr lang="en-GB" dirty="0" smtClean="0"/>
            <a:t>Concepts, ideas debates</a:t>
          </a:r>
          <a:endParaRPr lang="en-GB" dirty="0"/>
        </a:p>
      </dgm:t>
    </dgm:pt>
    <dgm:pt modelId="{C5BC00CE-BCFC-4EB9-8B67-D169B4D8886C}" type="parTrans" cxnId="{1A248D74-502D-46D4-B32A-091225ABBC6F}">
      <dgm:prSet/>
      <dgm:spPr/>
      <dgm:t>
        <a:bodyPr/>
        <a:lstStyle/>
        <a:p>
          <a:endParaRPr lang="en-GB"/>
        </a:p>
      </dgm:t>
    </dgm:pt>
    <dgm:pt modelId="{90A15560-9233-48C1-8CA5-EA34660CB344}" type="sibTrans" cxnId="{1A248D74-502D-46D4-B32A-091225ABBC6F}">
      <dgm:prSet/>
      <dgm:spPr/>
      <dgm:t>
        <a:bodyPr/>
        <a:lstStyle/>
        <a:p>
          <a:endParaRPr lang="en-GB"/>
        </a:p>
      </dgm:t>
    </dgm:pt>
    <dgm:pt modelId="{13472785-66C0-4950-A018-D2D7424377C2}" type="pres">
      <dgm:prSet presAssocID="{0D8A6F1D-53E3-4CE2-A02D-30F38F3707AA}" presName="cycle" presStyleCnt="0">
        <dgm:presLayoutVars>
          <dgm:dir/>
          <dgm:resizeHandles val="exact"/>
        </dgm:presLayoutVars>
      </dgm:prSet>
      <dgm:spPr/>
      <dgm:t>
        <a:bodyPr/>
        <a:lstStyle/>
        <a:p>
          <a:endParaRPr lang="en-GB"/>
        </a:p>
      </dgm:t>
    </dgm:pt>
    <dgm:pt modelId="{B39F9985-8678-4E47-8749-155390A9106C}" type="pres">
      <dgm:prSet presAssocID="{F6641DFB-8673-48C3-9B4B-45E56E66D034}" presName="node" presStyleLbl="node1" presStyleIdx="0" presStyleCnt="3">
        <dgm:presLayoutVars>
          <dgm:bulletEnabled val="1"/>
        </dgm:presLayoutVars>
      </dgm:prSet>
      <dgm:spPr/>
      <dgm:t>
        <a:bodyPr/>
        <a:lstStyle/>
        <a:p>
          <a:endParaRPr lang="en-GB"/>
        </a:p>
      </dgm:t>
    </dgm:pt>
    <dgm:pt modelId="{31C80F60-CDA7-4824-B068-9EAB5FEFC481}" type="pres">
      <dgm:prSet presAssocID="{F6641DFB-8673-48C3-9B4B-45E56E66D034}" presName="spNode" presStyleCnt="0"/>
      <dgm:spPr/>
    </dgm:pt>
    <dgm:pt modelId="{4068F506-0EE8-458E-9FD1-20706B586391}" type="pres">
      <dgm:prSet presAssocID="{B69D2DB9-A8E5-409C-8A18-1AD0F941D743}" presName="sibTrans" presStyleLbl="sibTrans1D1" presStyleIdx="0" presStyleCnt="3"/>
      <dgm:spPr/>
      <dgm:t>
        <a:bodyPr/>
        <a:lstStyle/>
        <a:p>
          <a:endParaRPr lang="en-GB"/>
        </a:p>
      </dgm:t>
    </dgm:pt>
    <dgm:pt modelId="{2D0F4316-02E5-4DF9-AE89-24F9066F1C20}" type="pres">
      <dgm:prSet presAssocID="{F244A9E3-AEF5-4894-BD94-D8E7107F4528}" presName="node" presStyleLbl="node1" presStyleIdx="1" presStyleCnt="3">
        <dgm:presLayoutVars>
          <dgm:bulletEnabled val="1"/>
        </dgm:presLayoutVars>
      </dgm:prSet>
      <dgm:spPr/>
      <dgm:t>
        <a:bodyPr/>
        <a:lstStyle/>
        <a:p>
          <a:endParaRPr lang="en-GB"/>
        </a:p>
      </dgm:t>
    </dgm:pt>
    <dgm:pt modelId="{C5782E89-0F91-4070-8F59-859E59467A84}" type="pres">
      <dgm:prSet presAssocID="{F244A9E3-AEF5-4894-BD94-D8E7107F4528}" presName="spNode" presStyleCnt="0"/>
      <dgm:spPr/>
    </dgm:pt>
    <dgm:pt modelId="{A8CACBE6-C3F3-4958-BB4D-8AC9D75C5E68}" type="pres">
      <dgm:prSet presAssocID="{B3593E3E-3E25-466E-A592-B3E482253F69}" presName="sibTrans" presStyleLbl="sibTrans1D1" presStyleIdx="1" presStyleCnt="3"/>
      <dgm:spPr/>
      <dgm:t>
        <a:bodyPr/>
        <a:lstStyle/>
        <a:p>
          <a:endParaRPr lang="en-GB"/>
        </a:p>
      </dgm:t>
    </dgm:pt>
    <dgm:pt modelId="{38855C4B-FC8C-4B77-80CB-D61E80C146C4}" type="pres">
      <dgm:prSet presAssocID="{EF1C24BE-CB79-4D0E-811C-C7B288723991}" presName="node" presStyleLbl="node1" presStyleIdx="2" presStyleCnt="3">
        <dgm:presLayoutVars>
          <dgm:bulletEnabled val="1"/>
        </dgm:presLayoutVars>
      </dgm:prSet>
      <dgm:spPr/>
      <dgm:t>
        <a:bodyPr/>
        <a:lstStyle/>
        <a:p>
          <a:endParaRPr lang="en-GB"/>
        </a:p>
      </dgm:t>
    </dgm:pt>
    <dgm:pt modelId="{52B58790-4AE5-4966-B220-E7D08ECA7D0C}" type="pres">
      <dgm:prSet presAssocID="{EF1C24BE-CB79-4D0E-811C-C7B288723991}" presName="spNode" presStyleCnt="0"/>
      <dgm:spPr/>
    </dgm:pt>
    <dgm:pt modelId="{265C7B9A-E4D4-4DE7-B037-F1F46288E416}" type="pres">
      <dgm:prSet presAssocID="{90A15560-9233-48C1-8CA5-EA34660CB344}" presName="sibTrans" presStyleLbl="sibTrans1D1" presStyleIdx="2" presStyleCnt="3"/>
      <dgm:spPr/>
      <dgm:t>
        <a:bodyPr/>
        <a:lstStyle/>
        <a:p>
          <a:endParaRPr lang="en-GB"/>
        </a:p>
      </dgm:t>
    </dgm:pt>
  </dgm:ptLst>
  <dgm:cxnLst>
    <dgm:cxn modelId="{1A248D74-502D-46D4-B32A-091225ABBC6F}" srcId="{0D8A6F1D-53E3-4CE2-A02D-30F38F3707AA}" destId="{EF1C24BE-CB79-4D0E-811C-C7B288723991}" srcOrd="2" destOrd="0" parTransId="{C5BC00CE-BCFC-4EB9-8B67-D169B4D8886C}" sibTransId="{90A15560-9233-48C1-8CA5-EA34660CB344}"/>
    <dgm:cxn modelId="{A75F9865-C956-46D9-9356-4663F6AF019B}" type="presOf" srcId="{F244A9E3-AEF5-4894-BD94-D8E7107F4528}" destId="{2D0F4316-02E5-4DF9-AE89-24F9066F1C20}" srcOrd="0" destOrd="0" presId="urn:microsoft.com/office/officeart/2005/8/layout/cycle6"/>
    <dgm:cxn modelId="{300C9C19-0C76-4884-B18A-9E811BE85C59}" type="presOf" srcId="{90A15560-9233-48C1-8CA5-EA34660CB344}" destId="{265C7B9A-E4D4-4DE7-B037-F1F46288E416}" srcOrd="0" destOrd="0" presId="urn:microsoft.com/office/officeart/2005/8/layout/cycle6"/>
    <dgm:cxn modelId="{FECB0CA9-0E69-4767-A781-81815FAD1E6B}" type="presOf" srcId="{B69D2DB9-A8E5-409C-8A18-1AD0F941D743}" destId="{4068F506-0EE8-458E-9FD1-20706B586391}" srcOrd="0" destOrd="0" presId="urn:microsoft.com/office/officeart/2005/8/layout/cycle6"/>
    <dgm:cxn modelId="{21863E09-1C07-4F3B-9EB8-5B11599BA3D9}" srcId="{0D8A6F1D-53E3-4CE2-A02D-30F38F3707AA}" destId="{F6641DFB-8673-48C3-9B4B-45E56E66D034}" srcOrd="0" destOrd="0" parTransId="{7F932EAA-1C2C-4B7A-B874-5C817DE8BAA0}" sibTransId="{B69D2DB9-A8E5-409C-8A18-1AD0F941D743}"/>
    <dgm:cxn modelId="{CFE564D1-B40F-403B-BE92-2D976CB0986C}" type="presOf" srcId="{F6641DFB-8673-48C3-9B4B-45E56E66D034}" destId="{B39F9985-8678-4E47-8749-155390A9106C}" srcOrd="0" destOrd="0" presId="urn:microsoft.com/office/officeart/2005/8/layout/cycle6"/>
    <dgm:cxn modelId="{74E1E7EF-1115-43E6-A652-7FA6C7E5462E}" type="presOf" srcId="{0D8A6F1D-53E3-4CE2-A02D-30F38F3707AA}" destId="{13472785-66C0-4950-A018-D2D7424377C2}" srcOrd="0" destOrd="0" presId="urn:microsoft.com/office/officeart/2005/8/layout/cycle6"/>
    <dgm:cxn modelId="{F24D57EC-61B5-4FBF-891D-B185016178C7}" type="presOf" srcId="{EF1C24BE-CB79-4D0E-811C-C7B288723991}" destId="{38855C4B-FC8C-4B77-80CB-D61E80C146C4}" srcOrd="0" destOrd="0" presId="urn:microsoft.com/office/officeart/2005/8/layout/cycle6"/>
    <dgm:cxn modelId="{7164939F-E903-4709-9132-46CB6AE9C30B}" type="presOf" srcId="{B3593E3E-3E25-466E-A592-B3E482253F69}" destId="{A8CACBE6-C3F3-4958-BB4D-8AC9D75C5E68}" srcOrd="0" destOrd="0" presId="urn:microsoft.com/office/officeart/2005/8/layout/cycle6"/>
    <dgm:cxn modelId="{E413DC5E-94EF-4C9A-B3C2-2A4B655E4396}" srcId="{0D8A6F1D-53E3-4CE2-A02D-30F38F3707AA}" destId="{F244A9E3-AEF5-4894-BD94-D8E7107F4528}" srcOrd="1" destOrd="0" parTransId="{2256BCD7-A66A-4BC0-844A-C0EACE4D05C9}" sibTransId="{B3593E3E-3E25-466E-A592-B3E482253F69}"/>
    <dgm:cxn modelId="{8BDF15DC-85BD-4B5A-AF34-97822320D655}" type="presParOf" srcId="{13472785-66C0-4950-A018-D2D7424377C2}" destId="{B39F9985-8678-4E47-8749-155390A9106C}" srcOrd="0" destOrd="0" presId="urn:microsoft.com/office/officeart/2005/8/layout/cycle6"/>
    <dgm:cxn modelId="{02E6E8E8-5ABB-40C8-9462-459CD741F3EF}" type="presParOf" srcId="{13472785-66C0-4950-A018-D2D7424377C2}" destId="{31C80F60-CDA7-4824-B068-9EAB5FEFC481}" srcOrd="1" destOrd="0" presId="urn:microsoft.com/office/officeart/2005/8/layout/cycle6"/>
    <dgm:cxn modelId="{A03C974A-1D3D-41F0-95ED-21FFBC98FB1B}" type="presParOf" srcId="{13472785-66C0-4950-A018-D2D7424377C2}" destId="{4068F506-0EE8-458E-9FD1-20706B586391}" srcOrd="2" destOrd="0" presId="urn:microsoft.com/office/officeart/2005/8/layout/cycle6"/>
    <dgm:cxn modelId="{476CE6BB-20D1-4A5A-B9EC-125FC6411FBB}" type="presParOf" srcId="{13472785-66C0-4950-A018-D2D7424377C2}" destId="{2D0F4316-02E5-4DF9-AE89-24F9066F1C20}" srcOrd="3" destOrd="0" presId="urn:microsoft.com/office/officeart/2005/8/layout/cycle6"/>
    <dgm:cxn modelId="{AD61E38C-51F1-4AAB-8891-84A320E775BA}" type="presParOf" srcId="{13472785-66C0-4950-A018-D2D7424377C2}" destId="{C5782E89-0F91-4070-8F59-859E59467A84}" srcOrd="4" destOrd="0" presId="urn:microsoft.com/office/officeart/2005/8/layout/cycle6"/>
    <dgm:cxn modelId="{3B25A039-7ADD-4805-B4B7-836F3F146105}" type="presParOf" srcId="{13472785-66C0-4950-A018-D2D7424377C2}" destId="{A8CACBE6-C3F3-4958-BB4D-8AC9D75C5E68}" srcOrd="5" destOrd="0" presId="urn:microsoft.com/office/officeart/2005/8/layout/cycle6"/>
    <dgm:cxn modelId="{AA55066F-41F0-4CC0-A328-F7CBFC115BAB}" type="presParOf" srcId="{13472785-66C0-4950-A018-D2D7424377C2}" destId="{38855C4B-FC8C-4B77-80CB-D61E80C146C4}" srcOrd="6" destOrd="0" presId="urn:microsoft.com/office/officeart/2005/8/layout/cycle6"/>
    <dgm:cxn modelId="{AAEB14D7-90FE-4829-8134-00F013AD5BF4}" type="presParOf" srcId="{13472785-66C0-4950-A018-D2D7424377C2}" destId="{52B58790-4AE5-4966-B220-E7D08ECA7D0C}" srcOrd="7" destOrd="0" presId="urn:microsoft.com/office/officeart/2005/8/layout/cycle6"/>
    <dgm:cxn modelId="{900ED2B0-02A1-4501-A15A-C9A19628F2CC}" type="presParOf" srcId="{13472785-66C0-4950-A018-D2D7424377C2}" destId="{265C7B9A-E4D4-4DE7-B037-F1F46288E416}" srcOrd="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23ADF-E2C6-734B-8D3C-443EE2D5D0CB}"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68594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23ADF-E2C6-734B-8D3C-443EE2D5D0CB}"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07012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23ADF-E2C6-734B-8D3C-443EE2D5D0CB}"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38348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023ADF-E2C6-734B-8D3C-443EE2D5D0CB}"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87956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23ADF-E2C6-734B-8D3C-443EE2D5D0CB}"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8626713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3ADF-E2C6-734B-8D3C-443EE2D5D0CB}" type="datetimeFigureOut">
              <a:rPr lang="en-US" smtClean="0"/>
              <a:pPr/>
              <a:t>4/8/2016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204852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23ADF-E2C6-734B-8D3C-443EE2D5D0CB}"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11937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23ADF-E2C6-734B-8D3C-443EE2D5D0CB}" type="datetimeFigureOut">
              <a:rPr lang="en-US" smtClean="0"/>
              <a:pPr/>
              <a:t>4/8/2016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39563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23ADF-E2C6-734B-8D3C-443EE2D5D0CB}" type="datetimeFigureOut">
              <a:rPr lang="en-US" smtClean="0"/>
              <a:pPr/>
              <a:t>4/8/2016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60187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23ADF-E2C6-734B-8D3C-443EE2D5D0CB}" type="datetimeFigureOut">
              <a:rPr lang="en-US" smtClean="0"/>
              <a:pPr/>
              <a:t>4/8/2016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86953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23ADF-E2C6-734B-8D3C-443EE2D5D0CB}"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49463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23ADF-E2C6-734B-8D3C-443EE2D5D0CB}" type="datetimeFigureOut">
              <a:rPr lang="en-US" smtClean="0"/>
              <a:pPr/>
              <a:t>4/8/2016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17506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23ADF-E2C6-734B-8D3C-443EE2D5D0CB}" type="datetimeFigureOut">
              <a:rPr lang="en-US" smtClean="0"/>
              <a:pPr/>
              <a:t>4/8/2016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23998-03AA-3447-ACF0-F0FA04EF39F9}" type="slidenum">
              <a:rPr lang="en-US" smtClean="0"/>
              <a:pPr/>
              <a:t>‹#›</a:t>
            </a:fld>
            <a:endParaRPr lang="en-US"/>
          </a:p>
        </p:txBody>
      </p:sp>
    </p:spTree>
    <p:extLst>
      <p:ext uri="{BB962C8B-B14F-4D97-AF65-F5344CB8AC3E}">
        <p14:creationId xmlns:p14="http://schemas.microsoft.com/office/powerpoint/2010/main" xmlns="" val="171226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539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big ideas…</a:t>
            </a:r>
            <a:endParaRPr lang="en-GB" dirty="0"/>
          </a:p>
        </p:txBody>
      </p:sp>
      <p:sp>
        <p:nvSpPr>
          <p:cNvPr id="5" name="Oval 4"/>
          <p:cNvSpPr/>
          <p:nvPr/>
        </p:nvSpPr>
        <p:spPr>
          <a:xfrm>
            <a:off x="385537" y="148159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strange in the familiar”</a:t>
            </a:r>
            <a:endParaRPr lang="en-GB" sz="3200" dirty="0"/>
          </a:p>
        </p:txBody>
      </p:sp>
      <p:sp>
        <p:nvSpPr>
          <p:cNvPr id="6" name="Oval 5"/>
          <p:cNvSpPr/>
          <p:nvPr/>
        </p:nvSpPr>
        <p:spPr>
          <a:xfrm>
            <a:off x="385536" y="410424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Data, data, data, data</a:t>
            </a:r>
            <a:endParaRPr lang="en-GB" sz="3200" dirty="0"/>
          </a:p>
        </p:txBody>
      </p:sp>
      <p:sp>
        <p:nvSpPr>
          <p:cNvPr id="7" name="Oval 6"/>
          <p:cNvSpPr/>
          <p:nvPr/>
        </p:nvSpPr>
        <p:spPr>
          <a:xfrm>
            <a:off x="7431932" y="1481592"/>
            <a:ext cx="4163785" cy="193493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social systems and structures</a:t>
            </a:r>
            <a:endParaRPr lang="en-GB" sz="3200" dirty="0"/>
          </a:p>
        </p:txBody>
      </p:sp>
      <p:sp>
        <p:nvSpPr>
          <p:cNvPr id="9" name="Oval 8"/>
          <p:cNvSpPr/>
          <p:nvPr/>
        </p:nvSpPr>
        <p:spPr>
          <a:xfrm>
            <a:off x="4014107" y="2807155"/>
            <a:ext cx="4163785" cy="19349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Reflective, informed, action</a:t>
            </a:r>
            <a:endParaRPr lang="en-GB" sz="3200" dirty="0"/>
          </a:p>
        </p:txBody>
      </p:sp>
      <p:sp>
        <p:nvSpPr>
          <p:cNvPr id="10" name="Oval 9"/>
          <p:cNvSpPr/>
          <p:nvPr/>
        </p:nvSpPr>
        <p:spPr>
          <a:xfrm>
            <a:off x="7431932" y="410424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Contested ideas</a:t>
            </a:r>
            <a:endParaRPr lang="en-GB" sz="3200" dirty="0"/>
          </a:p>
        </p:txBody>
      </p:sp>
    </p:spTree>
    <p:extLst>
      <p:ext uri="{BB962C8B-B14F-4D97-AF65-F5344CB8AC3E}">
        <p14:creationId xmlns:p14="http://schemas.microsoft.com/office/powerpoint/2010/main" xmlns="" val="1965309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r>
              <a:rPr lang="en-GB" dirty="0" smtClean="0"/>
              <a:t>Another comparison: Spot the differences</a:t>
            </a:r>
            <a:endParaRPr lang="en-GB" dirty="0"/>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68291" y="1436688"/>
            <a:ext cx="5987306" cy="4351338"/>
          </a:xfrm>
        </p:spPr>
      </p:pic>
      <p:sp>
        <p:nvSpPr>
          <p:cNvPr id="8" name="TextBox 7"/>
          <p:cNvSpPr txBox="1"/>
          <p:nvPr/>
        </p:nvSpPr>
        <p:spPr>
          <a:xfrm>
            <a:off x="368291" y="5788026"/>
            <a:ext cx="4940391" cy="923330"/>
          </a:xfrm>
          <a:prstGeom prst="rect">
            <a:avLst/>
          </a:prstGeom>
          <a:noFill/>
        </p:spPr>
        <p:txBody>
          <a:bodyPr wrap="none" rtlCol="0">
            <a:spAutoFit/>
          </a:bodyPr>
          <a:lstStyle/>
          <a:p>
            <a:r>
              <a:rPr lang="en-GB" dirty="0" smtClean="0"/>
              <a:t>John O’Dowd Northern Ireland Education Minister </a:t>
            </a:r>
          </a:p>
          <a:p>
            <a:r>
              <a:rPr lang="en-GB" dirty="0" smtClean="0"/>
              <a:t>meets school children     </a:t>
            </a:r>
          </a:p>
          <a:p>
            <a:r>
              <a:rPr lang="en-GB" dirty="0" smtClean="0"/>
              <a:t>			   </a:t>
            </a:r>
            <a:r>
              <a:rPr lang="en-GB" sz="1200" dirty="0"/>
              <a:t>Image: </a:t>
            </a:r>
            <a:r>
              <a:rPr lang="en-GB" sz="1200" dirty="0" err="1"/>
              <a:t>flickr</a:t>
            </a:r>
            <a:r>
              <a:rPr lang="en-GB" sz="1200" dirty="0"/>
              <a:t> </a:t>
            </a:r>
            <a:r>
              <a:rPr lang="en-GB" sz="1200" dirty="0" smtClean="0"/>
              <a:t>(cc) NI Executive</a:t>
            </a:r>
            <a:endParaRPr lang="en-GB" sz="1200" dirty="0"/>
          </a:p>
        </p:txBody>
      </p:sp>
      <p:pic>
        <p:nvPicPr>
          <p:cNvPr id="9" name="Picture 2" descr="najat vallaud belkacem ecol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39422" y="1436688"/>
            <a:ext cx="5604877" cy="341166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6362691" y="4797426"/>
            <a:ext cx="5340693" cy="1015663"/>
          </a:xfrm>
          <a:prstGeom prst="rect">
            <a:avLst/>
          </a:prstGeom>
          <a:noFill/>
        </p:spPr>
        <p:txBody>
          <a:bodyPr wrap="none" rtlCol="0">
            <a:spAutoFit/>
          </a:bodyPr>
          <a:lstStyle/>
          <a:p>
            <a:r>
              <a:rPr lang="fr-CH" dirty="0"/>
              <a:t>Najat </a:t>
            </a:r>
            <a:r>
              <a:rPr lang="fr-CH" dirty="0" err="1" smtClean="0"/>
              <a:t>Vallaud-Belkacem</a:t>
            </a:r>
            <a:r>
              <a:rPr lang="fr-CH" dirty="0" smtClean="0"/>
              <a:t>, </a:t>
            </a:r>
            <a:r>
              <a:rPr lang="en-GB" dirty="0" smtClean="0"/>
              <a:t>French Minister for Education </a:t>
            </a:r>
          </a:p>
          <a:p>
            <a:r>
              <a:rPr lang="en-GB" dirty="0" smtClean="0"/>
              <a:t>meets school children        </a:t>
            </a:r>
          </a:p>
          <a:p>
            <a:endParaRPr lang="en-GB" sz="1200" dirty="0"/>
          </a:p>
          <a:p>
            <a:r>
              <a:rPr lang="en-GB" sz="1200" dirty="0" smtClean="0"/>
              <a:t>				Image: causeur.fr</a:t>
            </a:r>
            <a:endParaRPr lang="en-GB" sz="1200" dirty="0"/>
          </a:p>
        </p:txBody>
      </p:sp>
    </p:spTree>
    <p:extLst>
      <p:ext uri="{BB962C8B-B14F-4D97-AF65-F5344CB8AC3E}">
        <p14:creationId xmlns:p14="http://schemas.microsoft.com/office/powerpoint/2010/main" xmlns="" val="4059730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p:cNvSpPr/>
          <p:nvPr/>
        </p:nvSpPr>
        <p:spPr>
          <a:xfrm>
            <a:off x="683687" y="2246966"/>
            <a:ext cx="2694214" cy="1069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15% Irish </a:t>
            </a:r>
            <a:r>
              <a:rPr lang="en-GB" dirty="0" err="1" smtClean="0"/>
              <a:t>Dáil</a:t>
            </a:r>
            <a:endParaRPr lang="en-GB" dirty="0"/>
          </a:p>
        </p:txBody>
      </p:sp>
      <p:sp>
        <p:nvSpPr>
          <p:cNvPr id="7" name="Oval 6"/>
          <p:cNvSpPr/>
          <p:nvPr/>
        </p:nvSpPr>
        <p:spPr>
          <a:xfrm>
            <a:off x="766500" y="4477082"/>
            <a:ext cx="2694214" cy="1069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27% French Parliament</a:t>
            </a:r>
            <a:endParaRPr lang="en-GB" dirty="0"/>
          </a:p>
        </p:txBody>
      </p:sp>
      <p:sp>
        <p:nvSpPr>
          <p:cNvPr id="8" name="Oval 7"/>
          <p:cNvSpPr/>
          <p:nvPr/>
        </p:nvSpPr>
        <p:spPr>
          <a:xfrm>
            <a:off x="704300" y="3362024"/>
            <a:ext cx="2694214" cy="1069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19.5% Northern Irish Assembly</a:t>
            </a:r>
            <a:endParaRPr lang="en-GB" dirty="0"/>
          </a:p>
        </p:txBody>
      </p:sp>
      <p:sp>
        <p:nvSpPr>
          <p:cNvPr id="9" name="Title 1"/>
          <p:cNvSpPr txBox="1">
            <a:spLocks/>
          </p:cNvSpPr>
          <p:nvPr/>
        </p:nvSpPr>
        <p:spPr>
          <a:xfrm>
            <a:off x="524543" y="82821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900" dirty="0" smtClean="0"/>
              <a:t>Contested ideas - Gender (Topic</a:t>
            </a:r>
            <a:r>
              <a:rPr lang="en-GB" b="1" dirty="0" smtClean="0"/>
              <a:t> </a:t>
            </a:r>
            <a:r>
              <a:rPr lang="en-GB" dirty="0" smtClean="0"/>
              <a:t>2 and 5)</a:t>
            </a:r>
            <a:endParaRPr lang="en-GB" dirty="0"/>
          </a:p>
        </p:txBody>
      </p:sp>
      <p:sp>
        <p:nvSpPr>
          <p:cNvPr id="10" name="Content Placeholder 2"/>
          <p:cNvSpPr txBox="1">
            <a:spLocks/>
          </p:cNvSpPr>
          <p:nvPr/>
        </p:nvSpPr>
        <p:spPr>
          <a:xfrm>
            <a:off x="4002766" y="2119966"/>
            <a:ext cx="7632166" cy="382548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dirty="0" smtClean="0"/>
              <a:t>What is discrimination (implicit, explicit)?</a:t>
            </a:r>
          </a:p>
          <a:p>
            <a:pPr algn="ctr"/>
            <a:r>
              <a:rPr lang="en-GB" dirty="0" smtClean="0"/>
              <a:t>What is patriarchy and is there evidence that we live in one?</a:t>
            </a:r>
          </a:p>
          <a:p>
            <a:pPr algn="ctr"/>
            <a:r>
              <a:rPr lang="en-GB" dirty="0" smtClean="0"/>
              <a:t>Should the state do something about it?</a:t>
            </a:r>
          </a:p>
          <a:p>
            <a:pPr algn="ctr"/>
            <a:r>
              <a:rPr lang="en-GB" dirty="0" smtClean="0"/>
              <a:t>Does state action infringe on other rights?</a:t>
            </a:r>
          </a:p>
          <a:p>
            <a:pPr algn="ctr"/>
            <a:endParaRPr lang="en-GB" b="1" dirty="0"/>
          </a:p>
          <a:p>
            <a:pPr algn="ctr"/>
            <a:r>
              <a:rPr lang="en-GB" b="1" dirty="0" smtClean="0"/>
              <a:t>John Locke, Robert </a:t>
            </a:r>
            <a:r>
              <a:rPr lang="en-GB" b="1" dirty="0" err="1" smtClean="0"/>
              <a:t>Nozick</a:t>
            </a:r>
            <a:r>
              <a:rPr lang="en-GB" b="1" dirty="0" smtClean="0"/>
              <a:t>, Sylvia </a:t>
            </a:r>
            <a:r>
              <a:rPr lang="en-GB" b="1" dirty="0" err="1" smtClean="0"/>
              <a:t>Walby</a:t>
            </a:r>
            <a:r>
              <a:rPr lang="en-GB" b="1" dirty="0" smtClean="0"/>
              <a:t>, Kathleen Lynch</a:t>
            </a:r>
            <a:endParaRPr lang="en-GB" dirty="0" smtClean="0"/>
          </a:p>
          <a:p>
            <a:endParaRPr lang="en-GB" dirty="0"/>
          </a:p>
        </p:txBody>
      </p:sp>
      <p:sp>
        <p:nvSpPr>
          <p:cNvPr id="11" name="TextBox 10"/>
          <p:cNvSpPr txBox="1"/>
          <p:nvPr/>
        </p:nvSpPr>
        <p:spPr>
          <a:xfrm>
            <a:off x="327171" y="6392411"/>
            <a:ext cx="4366773" cy="369332"/>
          </a:xfrm>
          <a:prstGeom prst="rect">
            <a:avLst/>
          </a:prstGeom>
          <a:noFill/>
        </p:spPr>
        <p:txBody>
          <a:bodyPr wrap="none" rtlCol="0">
            <a:spAutoFit/>
          </a:bodyPr>
          <a:lstStyle/>
          <a:p>
            <a:r>
              <a:rPr lang="en-GB" dirty="0" smtClean="0"/>
              <a:t>Source: quotaproject.org &amp; Belfast Telegraph</a:t>
            </a:r>
            <a:endParaRPr lang="en-GB" dirty="0"/>
          </a:p>
        </p:txBody>
      </p:sp>
      <p:sp>
        <p:nvSpPr>
          <p:cNvPr id="12" name="Rectangle 11"/>
          <p:cNvSpPr/>
          <p:nvPr/>
        </p:nvSpPr>
        <p:spPr>
          <a:xfrm>
            <a:off x="327171" y="1524000"/>
            <a:ext cx="3641543" cy="595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Women make up…</a:t>
            </a:r>
            <a:endParaRPr lang="en-GB" dirty="0"/>
          </a:p>
        </p:txBody>
      </p:sp>
    </p:spTree>
    <p:extLst>
      <p:ext uri="{BB962C8B-B14F-4D97-AF65-F5344CB8AC3E}">
        <p14:creationId xmlns:p14="http://schemas.microsoft.com/office/powerpoint/2010/main" xmlns="" val="3190183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809324" y="1637868"/>
            <a:ext cx="3858768" cy="3747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School Uniforms, </a:t>
            </a:r>
          </a:p>
          <a:p>
            <a:pPr algn="ctr"/>
            <a:r>
              <a:rPr lang="en-GB" sz="4000" dirty="0" smtClean="0"/>
              <a:t>Policy Decisions</a:t>
            </a:r>
            <a:endParaRPr lang="en-GB" sz="4000" dirty="0"/>
          </a:p>
        </p:txBody>
      </p:sp>
      <p:sp>
        <p:nvSpPr>
          <p:cNvPr id="7" name="TextBox 6"/>
          <p:cNvSpPr txBox="1"/>
          <p:nvPr/>
        </p:nvSpPr>
        <p:spPr>
          <a:xfrm>
            <a:off x="327170" y="1702965"/>
            <a:ext cx="3641544" cy="3785652"/>
          </a:xfrm>
          <a:prstGeom prst="rect">
            <a:avLst/>
          </a:prstGeom>
          <a:noFill/>
        </p:spPr>
        <p:txBody>
          <a:bodyPr wrap="square" rtlCol="0">
            <a:spAutoFit/>
          </a:bodyPr>
          <a:lstStyle/>
          <a:p>
            <a:r>
              <a:rPr lang="en-US" sz="2400" dirty="0" smtClean="0"/>
              <a:t>“Describe </a:t>
            </a:r>
            <a:r>
              <a:rPr lang="en-US" sz="2400" dirty="0"/>
              <a:t>the process of decision‐making </a:t>
            </a:r>
            <a:r>
              <a:rPr lang="en-US" sz="2400" dirty="0" smtClean="0"/>
              <a:t>…in </a:t>
            </a:r>
            <a:r>
              <a:rPr lang="en-US" sz="2400" dirty="0"/>
              <a:t>relation to:</a:t>
            </a:r>
            <a:endParaRPr lang="fr-CH" sz="2400" dirty="0"/>
          </a:p>
          <a:p>
            <a:pPr marL="285750" lvl="0" indent="-285750">
              <a:buFont typeface="Arial" panose="020B0604020202020204" pitchFamily="34" charset="0"/>
              <a:buChar char="•"/>
            </a:pPr>
            <a:r>
              <a:rPr lang="en-US" sz="2400" dirty="0"/>
              <a:t>One aspect of school rules related to safety, (e.g. fighting or bullying)</a:t>
            </a:r>
            <a:endParaRPr lang="fr-CH" sz="2400" dirty="0"/>
          </a:p>
          <a:p>
            <a:pPr marL="285750" lvl="0" indent="-285750">
              <a:buFont typeface="Arial" panose="020B0604020202020204" pitchFamily="34" charset="0"/>
              <a:buChar char="•"/>
            </a:pPr>
            <a:r>
              <a:rPr lang="en-US" sz="2400" dirty="0"/>
              <a:t>One aspect of school rules not related to safety (e.g. school uniform rules</a:t>
            </a:r>
            <a:r>
              <a:rPr lang="en-US" sz="2400" dirty="0" smtClean="0"/>
              <a:t>)”</a:t>
            </a:r>
          </a:p>
        </p:txBody>
      </p:sp>
      <p:sp>
        <p:nvSpPr>
          <p:cNvPr id="9" name="Title 1"/>
          <p:cNvSpPr txBox="1">
            <a:spLocks/>
          </p:cNvSpPr>
          <p:nvPr/>
        </p:nvSpPr>
        <p:spPr>
          <a:xfrm>
            <a:off x="625642" y="828211"/>
            <a:ext cx="1219517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900" dirty="0" smtClean="0"/>
              <a:t>More contested ideas- Making Rules (Topic</a:t>
            </a:r>
            <a:r>
              <a:rPr lang="en-GB" b="1" dirty="0" smtClean="0"/>
              <a:t> </a:t>
            </a:r>
            <a:r>
              <a:rPr lang="en-GB" dirty="0" smtClean="0"/>
              <a:t>1)</a:t>
            </a:r>
            <a:endParaRPr lang="en-GB" dirty="0"/>
          </a:p>
        </p:txBody>
      </p:sp>
      <p:sp>
        <p:nvSpPr>
          <p:cNvPr id="12" name="Content Placeholder 2"/>
          <p:cNvSpPr txBox="1">
            <a:spLocks/>
          </p:cNvSpPr>
          <p:nvPr/>
        </p:nvSpPr>
        <p:spPr>
          <a:xfrm>
            <a:off x="7011925" y="1637869"/>
            <a:ext cx="511203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smtClean="0"/>
              <a:t>Dimensions of Power, Separation of powers, Social contract, Limits to government, </a:t>
            </a:r>
          </a:p>
          <a:p>
            <a:pPr algn="ctr"/>
            <a:endParaRPr lang="en-GB" dirty="0" smtClean="0"/>
          </a:p>
          <a:p>
            <a:endParaRPr lang="en-GB" b="1" dirty="0" smtClean="0"/>
          </a:p>
          <a:p>
            <a:pPr algn="ctr"/>
            <a:r>
              <a:rPr lang="en-GB" b="1" dirty="0" smtClean="0"/>
              <a:t>Thomas Hobbes, John Locke, Robert </a:t>
            </a:r>
            <a:r>
              <a:rPr lang="en-GB" b="1" dirty="0" err="1" smtClean="0"/>
              <a:t>Nozick</a:t>
            </a:r>
            <a:r>
              <a:rPr lang="en-GB" b="1" dirty="0" smtClean="0"/>
              <a:t>, Karl Marx, </a:t>
            </a:r>
            <a:endParaRPr lang="en-GB" dirty="0" smtClean="0"/>
          </a:p>
          <a:p>
            <a:endParaRPr lang="en-GB" dirty="0"/>
          </a:p>
        </p:txBody>
      </p:sp>
    </p:spTree>
    <p:extLst>
      <p:ext uri="{BB962C8B-B14F-4D97-AF65-F5344CB8AC3E}">
        <p14:creationId xmlns:p14="http://schemas.microsoft.com/office/powerpoint/2010/main" xmlns="" val="2117575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809324" y="1637868"/>
            <a:ext cx="3858768" cy="3747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School Uniforms, </a:t>
            </a:r>
          </a:p>
          <a:p>
            <a:pPr algn="ctr"/>
            <a:r>
              <a:rPr lang="en-GB" sz="4000" dirty="0" smtClean="0"/>
              <a:t>Policy Decisions</a:t>
            </a:r>
            <a:endParaRPr lang="en-GB" sz="4000" dirty="0"/>
          </a:p>
        </p:txBody>
      </p:sp>
      <p:sp>
        <p:nvSpPr>
          <p:cNvPr id="7" name="TextBox 6"/>
          <p:cNvSpPr txBox="1"/>
          <p:nvPr/>
        </p:nvSpPr>
        <p:spPr>
          <a:xfrm>
            <a:off x="327170" y="1702965"/>
            <a:ext cx="3641544" cy="3785652"/>
          </a:xfrm>
          <a:prstGeom prst="rect">
            <a:avLst/>
          </a:prstGeom>
          <a:noFill/>
        </p:spPr>
        <p:txBody>
          <a:bodyPr wrap="square" rtlCol="0">
            <a:spAutoFit/>
          </a:bodyPr>
          <a:lstStyle/>
          <a:p>
            <a:r>
              <a:rPr lang="en-US" sz="2400" dirty="0" smtClean="0"/>
              <a:t>“Describe </a:t>
            </a:r>
            <a:r>
              <a:rPr lang="en-US" sz="2400" dirty="0"/>
              <a:t>the process of decision‐making </a:t>
            </a:r>
            <a:r>
              <a:rPr lang="en-US" sz="2400" dirty="0" smtClean="0"/>
              <a:t>…in </a:t>
            </a:r>
            <a:r>
              <a:rPr lang="en-US" sz="2400" dirty="0"/>
              <a:t>relation to:</a:t>
            </a:r>
            <a:endParaRPr lang="fr-CH" sz="2400" dirty="0"/>
          </a:p>
          <a:p>
            <a:pPr marL="285750" lvl="0" indent="-285750">
              <a:buFont typeface="Arial" panose="020B0604020202020204" pitchFamily="34" charset="0"/>
              <a:buChar char="•"/>
            </a:pPr>
            <a:r>
              <a:rPr lang="en-US" sz="2400" dirty="0"/>
              <a:t>One aspect of school rules related to safety, (e.g. fighting or bullying)</a:t>
            </a:r>
            <a:endParaRPr lang="fr-CH" sz="2400" dirty="0"/>
          </a:p>
          <a:p>
            <a:pPr marL="285750" lvl="0" indent="-285750">
              <a:buFont typeface="Arial" panose="020B0604020202020204" pitchFamily="34" charset="0"/>
              <a:buChar char="•"/>
            </a:pPr>
            <a:r>
              <a:rPr lang="en-US" sz="2400" dirty="0"/>
              <a:t>One aspect of school rules not related to safety (e.g. school uniform rules</a:t>
            </a:r>
            <a:r>
              <a:rPr lang="en-US" sz="2400" dirty="0" smtClean="0"/>
              <a:t>)”</a:t>
            </a:r>
          </a:p>
        </p:txBody>
      </p:sp>
      <p:sp>
        <p:nvSpPr>
          <p:cNvPr id="9" name="Title 1"/>
          <p:cNvSpPr txBox="1">
            <a:spLocks/>
          </p:cNvSpPr>
          <p:nvPr/>
        </p:nvSpPr>
        <p:spPr>
          <a:xfrm>
            <a:off x="625642" y="828211"/>
            <a:ext cx="1219517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900" dirty="0" smtClean="0"/>
              <a:t>More contested ideas- Making Rules (Topic</a:t>
            </a:r>
            <a:r>
              <a:rPr lang="en-GB" b="1" dirty="0" smtClean="0"/>
              <a:t> </a:t>
            </a:r>
            <a:r>
              <a:rPr lang="en-GB" dirty="0" smtClean="0"/>
              <a:t>1)</a:t>
            </a:r>
            <a:endParaRPr lang="en-GB" dirty="0"/>
          </a:p>
        </p:txBody>
      </p:sp>
      <p:sp>
        <p:nvSpPr>
          <p:cNvPr id="12" name="Content Placeholder 2"/>
          <p:cNvSpPr txBox="1">
            <a:spLocks/>
          </p:cNvSpPr>
          <p:nvPr/>
        </p:nvSpPr>
        <p:spPr>
          <a:xfrm>
            <a:off x="7011925" y="1637869"/>
            <a:ext cx="511203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1" dirty="0" smtClean="0"/>
              <a:t>Dimensions of Power, Separation of powers, Social contract, Limits to government, </a:t>
            </a:r>
          </a:p>
          <a:p>
            <a:pPr algn="ctr"/>
            <a:endParaRPr lang="en-GB" dirty="0" smtClean="0"/>
          </a:p>
          <a:p>
            <a:endParaRPr lang="en-GB" b="1" dirty="0" smtClean="0"/>
          </a:p>
          <a:p>
            <a:pPr algn="ctr"/>
            <a:r>
              <a:rPr lang="en-GB" b="1" dirty="0" smtClean="0"/>
              <a:t>Thomas Hobbes, John Locke, Robert </a:t>
            </a:r>
            <a:r>
              <a:rPr lang="en-GB" b="1" dirty="0" err="1" smtClean="0"/>
              <a:t>Nozick</a:t>
            </a:r>
            <a:r>
              <a:rPr lang="en-GB" b="1" dirty="0" smtClean="0"/>
              <a:t>, Karl Marx, </a:t>
            </a:r>
            <a:endParaRPr lang="en-GB" dirty="0" smtClean="0"/>
          </a:p>
          <a:p>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xmlns="" val="1923810607"/>
              </p:ext>
            </p:extLst>
          </p:nvPr>
        </p:nvGraphicFramePr>
        <p:xfrm>
          <a:off x="1517650" y="1498133"/>
          <a:ext cx="8902700" cy="5537203"/>
        </p:xfrm>
        <a:graphic>
          <a:graphicData uri="http://schemas.openxmlformats.org/drawingml/2006/table">
            <a:tbl>
              <a:tblPr firstRow="1" bandRow="1">
                <a:tableStyleId>{5C22544A-7EE6-4342-B048-85BDC9FD1C3A}</a:tableStyleId>
              </a:tblPr>
              <a:tblGrid>
                <a:gridCol w="3005612"/>
                <a:gridCol w="2929521"/>
                <a:gridCol w="2967567"/>
              </a:tblGrid>
              <a:tr h="1760274">
                <a:tc>
                  <a:txBody>
                    <a:bodyPr/>
                    <a:lstStyle/>
                    <a:p>
                      <a:pPr>
                        <a:lnSpc>
                          <a:spcPct val="107000"/>
                        </a:lnSpc>
                      </a:pPr>
                      <a:endParaRPr lang="fr-CH" sz="2600" dirty="0">
                        <a:effectLst/>
                        <a:latin typeface="Calibri" panose="020F0502020204030204" pitchFamily="34" charset="0"/>
                      </a:endParaRPr>
                    </a:p>
                  </a:txBody>
                  <a:tcPr/>
                </a:tc>
                <a:tc>
                  <a:txBody>
                    <a:bodyPr/>
                    <a:lstStyle/>
                    <a:p>
                      <a:pPr>
                        <a:lnSpc>
                          <a:spcPct val="107000"/>
                        </a:lnSpc>
                        <a:spcAft>
                          <a:spcPts val="0"/>
                        </a:spcAft>
                      </a:pPr>
                      <a:r>
                        <a:rPr lang="en-GB" sz="2600" dirty="0">
                          <a:effectLst/>
                        </a:rPr>
                        <a:t>% </a:t>
                      </a:r>
                      <a:r>
                        <a:rPr lang="en-GB" sz="2600" dirty="0" smtClean="0">
                          <a:effectLst/>
                        </a:rPr>
                        <a:t>pupils voting </a:t>
                      </a:r>
                      <a:r>
                        <a:rPr lang="en-GB" sz="2600" dirty="0">
                          <a:effectLst/>
                        </a:rPr>
                        <a:t>for class </a:t>
                      </a:r>
                      <a:r>
                        <a:rPr lang="en-GB" sz="2600" dirty="0" smtClean="0">
                          <a:effectLst/>
                        </a:rPr>
                        <a:t>representatives (self</a:t>
                      </a:r>
                      <a:r>
                        <a:rPr lang="en-GB" sz="2600" baseline="0" dirty="0" smtClean="0">
                          <a:effectLst/>
                        </a:rPr>
                        <a:t> report)</a:t>
                      </a:r>
                      <a:endParaRPr lang="fr-CH" sz="2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dirty="0">
                          <a:effectLst/>
                        </a:rPr>
                        <a:t>% </a:t>
                      </a:r>
                      <a:r>
                        <a:rPr lang="en-GB" sz="2600" dirty="0" smtClean="0">
                          <a:effectLst/>
                        </a:rPr>
                        <a:t>pupils taking </a:t>
                      </a:r>
                      <a:r>
                        <a:rPr lang="en-GB" sz="2600" dirty="0">
                          <a:effectLst/>
                        </a:rPr>
                        <a:t>part in decision making about how school is </a:t>
                      </a:r>
                      <a:r>
                        <a:rPr lang="en-GB" sz="2600" dirty="0" smtClean="0">
                          <a:effectLst/>
                        </a:rPr>
                        <a:t>run (self-report)</a:t>
                      </a:r>
                      <a:endParaRPr lang="fr-CH" sz="26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393700">
                <a:tc>
                  <a:txBody>
                    <a:bodyPr/>
                    <a:lstStyle/>
                    <a:p>
                      <a:pPr>
                        <a:lnSpc>
                          <a:spcPct val="107000"/>
                        </a:lnSpc>
                        <a:spcAft>
                          <a:spcPts val="0"/>
                        </a:spcAft>
                      </a:pPr>
                      <a:r>
                        <a:rPr lang="en-GB" sz="2600">
                          <a:effectLst/>
                        </a:rPr>
                        <a:t>Denmark</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73</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44</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r>
              <a:tr h="393700">
                <a:tc>
                  <a:txBody>
                    <a:bodyPr/>
                    <a:lstStyle/>
                    <a:p>
                      <a:pPr>
                        <a:lnSpc>
                          <a:spcPct val="107000"/>
                        </a:lnSpc>
                        <a:spcAft>
                          <a:spcPts val="0"/>
                        </a:spcAft>
                      </a:pPr>
                      <a:r>
                        <a:rPr lang="en-GB" sz="2600" dirty="0">
                          <a:effectLst/>
                        </a:rPr>
                        <a:t>England</a:t>
                      </a:r>
                      <a:endParaRPr lang="fr-CH" sz="2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79</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55</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r>
              <a:tr h="393700">
                <a:tc>
                  <a:txBody>
                    <a:bodyPr/>
                    <a:lstStyle/>
                    <a:p>
                      <a:pPr>
                        <a:lnSpc>
                          <a:spcPct val="107000"/>
                        </a:lnSpc>
                        <a:spcAft>
                          <a:spcPts val="0"/>
                        </a:spcAft>
                      </a:pPr>
                      <a:r>
                        <a:rPr lang="en-GB" sz="2600" dirty="0">
                          <a:effectLst/>
                        </a:rPr>
                        <a:t>Finland</a:t>
                      </a:r>
                      <a:endParaRPr lang="fr-CH" sz="2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83</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15</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r>
              <a:tr h="393700">
                <a:tc>
                  <a:txBody>
                    <a:bodyPr/>
                    <a:lstStyle/>
                    <a:p>
                      <a:pPr>
                        <a:lnSpc>
                          <a:spcPct val="107000"/>
                        </a:lnSpc>
                        <a:spcAft>
                          <a:spcPts val="0"/>
                        </a:spcAft>
                      </a:pPr>
                      <a:r>
                        <a:rPr lang="en-GB" sz="2600" b="1" dirty="0">
                          <a:effectLst/>
                        </a:rPr>
                        <a:t>Ireland</a:t>
                      </a:r>
                      <a:endParaRPr lang="fr-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b="1" dirty="0">
                          <a:effectLst/>
                        </a:rPr>
                        <a:t>76</a:t>
                      </a:r>
                      <a:endParaRPr lang="fr-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b="1" dirty="0">
                          <a:effectLst/>
                        </a:rPr>
                        <a:t>38</a:t>
                      </a:r>
                      <a:endParaRPr lang="fr-CH" sz="2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393700">
                <a:tc>
                  <a:txBody>
                    <a:bodyPr/>
                    <a:lstStyle/>
                    <a:p>
                      <a:pPr>
                        <a:lnSpc>
                          <a:spcPct val="107000"/>
                        </a:lnSpc>
                        <a:spcAft>
                          <a:spcPts val="0"/>
                        </a:spcAft>
                      </a:pPr>
                      <a:r>
                        <a:rPr lang="en-GB" sz="2600">
                          <a:effectLst/>
                        </a:rPr>
                        <a:t>Poland</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65</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57</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r>
              <a:tr h="393700">
                <a:tc>
                  <a:txBody>
                    <a:bodyPr/>
                    <a:lstStyle/>
                    <a:p>
                      <a:pPr>
                        <a:lnSpc>
                          <a:spcPct val="107000"/>
                        </a:lnSpc>
                        <a:spcAft>
                          <a:spcPts val="0"/>
                        </a:spcAft>
                      </a:pPr>
                      <a:r>
                        <a:rPr lang="en-GB" sz="2600">
                          <a:effectLst/>
                        </a:rPr>
                        <a:t>Switzerland</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a:effectLst/>
                        </a:rPr>
                        <a:t>60</a:t>
                      </a:r>
                      <a:endParaRPr lang="fr-CH" sz="26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GB" sz="2600" dirty="0">
                          <a:effectLst/>
                        </a:rPr>
                        <a:t>28</a:t>
                      </a:r>
                      <a:endParaRPr lang="fr-CH" sz="26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657225">
                <a:tc gridSpan="3">
                  <a:txBody>
                    <a:bodyPr/>
                    <a:lstStyle/>
                    <a:p>
                      <a:pPr>
                        <a:lnSpc>
                          <a:spcPct val="107000"/>
                        </a:lnSpc>
                        <a:spcAft>
                          <a:spcPts val="0"/>
                        </a:spcAft>
                      </a:pPr>
                      <a:r>
                        <a:rPr lang="en-GB" sz="1100" dirty="0">
                          <a:effectLst/>
                        </a:rPr>
                        <a:t>From ICCS 2009, Initial Findings </a:t>
                      </a:r>
                      <a:r>
                        <a:rPr lang="en-GB" sz="1100" dirty="0" err="1">
                          <a:effectLst/>
                        </a:rPr>
                        <a:t>pg</a:t>
                      </a:r>
                      <a:r>
                        <a:rPr lang="en-GB" sz="1100" dirty="0">
                          <a:effectLst/>
                        </a:rPr>
                        <a:t> 57, 58                                   http://www.iea.nl/</a:t>
                      </a:r>
                      <a:endParaRPr lang="fr-CH"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xmlns="" val="27343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big ideas…</a:t>
            </a:r>
            <a:endParaRPr lang="en-GB" dirty="0"/>
          </a:p>
        </p:txBody>
      </p:sp>
      <p:sp>
        <p:nvSpPr>
          <p:cNvPr id="5" name="Oval 4"/>
          <p:cNvSpPr/>
          <p:nvPr/>
        </p:nvSpPr>
        <p:spPr>
          <a:xfrm>
            <a:off x="385537" y="148159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strange in the familiar”</a:t>
            </a:r>
            <a:endParaRPr lang="en-GB" sz="3200" dirty="0"/>
          </a:p>
        </p:txBody>
      </p:sp>
      <p:sp>
        <p:nvSpPr>
          <p:cNvPr id="6" name="Oval 5"/>
          <p:cNvSpPr/>
          <p:nvPr/>
        </p:nvSpPr>
        <p:spPr>
          <a:xfrm>
            <a:off x="385536" y="4104242"/>
            <a:ext cx="4163785" cy="19349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Data, data, data, data</a:t>
            </a:r>
            <a:endParaRPr lang="en-GB" sz="3200" dirty="0"/>
          </a:p>
        </p:txBody>
      </p:sp>
      <p:sp>
        <p:nvSpPr>
          <p:cNvPr id="7" name="Oval 6"/>
          <p:cNvSpPr/>
          <p:nvPr/>
        </p:nvSpPr>
        <p:spPr>
          <a:xfrm>
            <a:off x="7431932" y="1481592"/>
            <a:ext cx="4163785" cy="19349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social systems and structures</a:t>
            </a:r>
            <a:endParaRPr lang="en-GB" sz="3200" dirty="0"/>
          </a:p>
        </p:txBody>
      </p:sp>
      <p:sp>
        <p:nvSpPr>
          <p:cNvPr id="9" name="Oval 8"/>
          <p:cNvSpPr/>
          <p:nvPr/>
        </p:nvSpPr>
        <p:spPr>
          <a:xfrm>
            <a:off x="4014107" y="2807155"/>
            <a:ext cx="4163785" cy="19349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Reflective, informed, action</a:t>
            </a:r>
            <a:endParaRPr lang="en-GB" sz="3200" dirty="0"/>
          </a:p>
        </p:txBody>
      </p:sp>
      <p:sp>
        <p:nvSpPr>
          <p:cNvPr id="10" name="Oval 9"/>
          <p:cNvSpPr/>
          <p:nvPr/>
        </p:nvSpPr>
        <p:spPr>
          <a:xfrm>
            <a:off x="7431932" y="410424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Contested ideas</a:t>
            </a:r>
            <a:endParaRPr lang="en-GB" sz="3200" dirty="0"/>
          </a:p>
        </p:txBody>
      </p:sp>
    </p:spTree>
    <p:extLst>
      <p:ext uri="{BB962C8B-B14F-4D97-AF65-F5344CB8AC3E}">
        <p14:creationId xmlns:p14="http://schemas.microsoft.com/office/powerpoint/2010/main" xmlns="" val="201459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5" name="Content Placeholder 4"/>
          <p:cNvSpPr>
            <a:spLocks noGrp="1"/>
          </p:cNvSpPr>
          <p:nvPr>
            <p:ph idx="1"/>
          </p:nvPr>
        </p:nvSpPr>
        <p:spPr>
          <a:xfrm>
            <a:off x="334737" y="1825625"/>
            <a:ext cx="8572500" cy="4351338"/>
          </a:xfrm>
        </p:spPr>
        <p:txBody>
          <a:bodyPr>
            <a:normAutofit fontScale="92500" lnSpcReduction="10000"/>
          </a:bodyPr>
          <a:lstStyle/>
          <a:p>
            <a:r>
              <a:rPr lang="en-GB" dirty="0" smtClean="0"/>
              <a:t>“Politics and Society” is not just debates and opinions</a:t>
            </a:r>
          </a:p>
          <a:p>
            <a:pPr lvl="1"/>
            <a:r>
              <a:rPr lang="en-GB" dirty="0" smtClean="0"/>
              <a:t>Opinions need to be supported with evidence </a:t>
            </a:r>
          </a:p>
          <a:p>
            <a:endParaRPr lang="en-GB" dirty="0" smtClean="0"/>
          </a:p>
          <a:p>
            <a:r>
              <a:rPr lang="en-GB" dirty="0" smtClean="0"/>
              <a:t>We (humans) have a bias towards “story” over “numbers”</a:t>
            </a:r>
          </a:p>
          <a:p>
            <a:endParaRPr lang="en-GB" dirty="0" smtClean="0"/>
          </a:p>
          <a:p>
            <a:r>
              <a:rPr lang="en-GB" dirty="0" smtClean="0"/>
              <a:t>In social and political sciences taking a position requires rigorously collected and analysed evidence</a:t>
            </a:r>
          </a:p>
          <a:p>
            <a:pPr lvl="1"/>
            <a:r>
              <a:rPr lang="en-GB" dirty="0" smtClean="0"/>
              <a:t>Quantitative</a:t>
            </a:r>
          </a:p>
          <a:p>
            <a:pPr lvl="1"/>
            <a:r>
              <a:rPr lang="en-GB" dirty="0" smtClean="0"/>
              <a:t>Qualitative</a:t>
            </a:r>
          </a:p>
          <a:p>
            <a:pPr lvl="1"/>
            <a:endParaRPr lang="en-GB" dirty="0"/>
          </a:p>
          <a:p>
            <a:r>
              <a:rPr lang="en-GB" dirty="0" smtClean="0"/>
              <a:t>Go beyond anecdotes and newspaper stories</a:t>
            </a:r>
            <a:endParaRPr lang="en-GB" dirty="0"/>
          </a:p>
        </p:txBody>
      </p:sp>
      <p:pic>
        <p:nvPicPr>
          <p:cNvPr id="15364" name="Picture 4" descr="http://crimposter.com/wp-content/uploads/2013/03/thinking-fast-and-slow.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07237" y="1560499"/>
            <a:ext cx="2960007" cy="3890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0956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99872" y="621157"/>
            <a:ext cx="10515600" cy="1325563"/>
          </a:xfrm>
        </p:spPr>
        <p:txBody>
          <a:bodyPr/>
          <a:lstStyle/>
          <a:p>
            <a:r>
              <a:rPr lang="en-GB" dirty="0" smtClean="0"/>
              <a:t>To learn to read data, students will need to practice reading data</a:t>
            </a:r>
            <a:endParaRPr lang="en-GB" dirty="0"/>
          </a:p>
        </p:txBody>
      </p:sp>
      <p:sp>
        <p:nvSpPr>
          <p:cNvPr id="5" name="Content Placeholder 4"/>
          <p:cNvSpPr>
            <a:spLocks noGrp="1"/>
          </p:cNvSpPr>
          <p:nvPr>
            <p:ph idx="1"/>
          </p:nvPr>
        </p:nvSpPr>
        <p:spPr>
          <a:xfrm>
            <a:off x="334737" y="1825625"/>
            <a:ext cx="6221511" cy="4351338"/>
          </a:xfrm>
        </p:spPr>
        <p:txBody>
          <a:bodyPr>
            <a:normAutofit lnSpcReduction="10000"/>
          </a:bodyPr>
          <a:lstStyle/>
          <a:p>
            <a:r>
              <a:rPr lang="en-GB" dirty="0" smtClean="0"/>
              <a:t>Collect and analyse data, draw conclusions</a:t>
            </a:r>
          </a:p>
          <a:p>
            <a:endParaRPr lang="en-GB" dirty="0"/>
          </a:p>
          <a:p>
            <a:r>
              <a:rPr lang="en-GB" dirty="0" smtClean="0"/>
              <a:t>Read and interpret </a:t>
            </a:r>
            <a:r>
              <a:rPr lang="en-GB" b="1" dirty="0" smtClean="0"/>
              <a:t>qualitative</a:t>
            </a:r>
            <a:r>
              <a:rPr lang="en-GB" dirty="0" smtClean="0"/>
              <a:t> and </a:t>
            </a:r>
            <a:r>
              <a:rPr lang="en-GB" b="1" dirty="0" smtClean="0"/>
              <a:t>quantitative </a:t>
            </a:r>
            <a:r>
              <a:rPr lang="en-GB" dirty="0" smtClean="0"/>
              <a:t>data </a:t>
            </a:r>
          </a:p>
          <a:p>
            <a:endParaRPr lang="en-GB" dirty="0"/>
          </a:p>
          <a:p>
            <a:r>
              <a:rPr lang="en-GB" dirty="0" smtClean="0"/>
              <a:t>Critique research designs </a:t>
            </a:r>
          </a:p>
          <a:p>
            <a:pPr lvl="1"/>
            <a:r>
              <a:rPr lang="en-GB" dirty="0" smtClean="0"/>
              <a:t>Is it big enough?</a:t>
            </a:r>
          </a:p>
          <a:p>
            <a:pPr lvl="1"/>
            <a:r>
              <a:rPr lang="en-GB" dirty="0" smtClean="0"/>
              <a:t>Does it ask the right questions?</a:t>
            </a:r>
          </a:p>
          <a:p>
            <a:pPr lvl="1"/>
            <a:r>
              <a:rPr lang="en-GB" dirty="0" smtClean="0"/>
              <a:t>What assumptions does it make?</a:t>
            </a:r>
          </a:p>
          <a:p>
            <a:endParaRPr lang="en-GB" dirty="0"/>
          </a:p>
        </p:txBody>
      </p:sp>
      <p:graphicFrame>
        <p:nvGraphicFramePr>
          <p:cNvPr id="7" name="Diagram 6"/>
          <p:cNvGraphicFramePr/>
          <p:nvPr>
            <p:extLst>
              <p:ext uri="{D42A27DB-BD31-4B8C-83A1-F6EECF244321}">
                <p14:modId xmlns:p14="http://schemas.microsoft.com/office/powerpoint/2010/main" xmlns="" val="4216722956"/>
              </p:ext>
            </p:extLst>
          </p:nvPr>
        </p:nvGraphicFramePr>
        <p:xfrm>
          <a:off x="5577840" y="1302226"/>
          <a:ext cx="6473952" cy="476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6928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big ideas…</a:t>
            </a:r>
            <a:endParaRPr lang="en-GB" dirty="0"/>
          </a:p>
        </p:txBody>
      </p:sp>
      <p:sp>
        <p:nvSpPr>
          <p:cNvPr id="5" name="Oval 4"/>
          <p:cNvSpPr/>
          <p:nvPr/>
        </p:nvSpPr>
        <p:spPr>
          <a:xfrm>
            <a:off x="385537" y="148159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strange in the familiar”</a:t>
            </a:r>
            <a:endParaRPr lang="en-GB" sz="3200" dirty="0"/>
          </a:p>
        </p:txBody>
      </p:sp>
      <p:sp>
        <p:nvSpPr>
          <p:cNvPr id="6" name="Oval 5"/>
          <p:cNvSpPr/>
          <p:nvPr/>
        </p:nvSpPr>
        <p:spPr>
          <a:xfrm>
            <a:off x="385536" y="4104242"/>
            <a:ext cx="4163785" cy="19349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Data, data, data, data</a:t>
            </a:r>
            <a:endParaRPr lang="en-GB" sz="3200" dirty="0"/>
          </a:p>
        </p:txBody>
      </p:sp>
      <p:sp>
        <p:nvSpPr>
          <p:cNvPr id="7" name="Oval 6"/>
          <p:cNvSpPr/>
          <p:nvPr/>
        </p:nvSpPr>
        <p:spPr>
          <a:xfrm>
            <a:off x="7431932" y="1481592"/>
            <a:ext cx="4163785" cy="19349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social systems and structures</a:t>
            </a:r>
            <a:endParaRPr lang="en-GB" sz="3200" dirty="0"/>
          </a:p>
        </p:txBody>
      </p:sp>
      <p:sp>
        <p:nvSpPr>
          <p:cNvPr id="9" name="Oval 8"/>
          <p:cNvSpPr/>
          <p:nvPr/>
        </p:nvSpPr>
        <p:spPr>
          <a:xfrm>
            <a:off x="4014107" y="2807155"/>
            <a:ext cx="4163785" cy="19349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Reflective, informed, action</a:t>
            </a:r>
            <a:endParaRPr lang="en-GB" sz="3200" dirty="0"/>
          </a:p>
        </p:txBody>
      </p:sp>
      <p:sp>
        <p:nvSpPr>
          <p:cNvPr id="10" name="Oval 9"/>
          <p:cNvSpPr/>
          <p:nvPr/>
        </p:nvSpPr>
        <p:spPr>
          <a:xfrm>
            <a:off x="7431932" y="410424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Contested ideas</a:t>
            </a:r>
            <a:endParaRPr lang="en-GB" sz="3200" dirty="0"/>
          </a:p>
        </p:txBody>
      </p:sp>
    </p:spTree>
    <p:extLst>
      <p:ext uri="{BB962C8B-B14F-4D97-AF65-F5344CB8AC3E}">
        <p14:creationId xmlns:p14="http://schemas.microsoft.com/office/powerpoint/2010/main" xmlns="" val="3246910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dirty="0"/>
          </a:p>
          <a:p>
            <a:pPr marL="0" indent="0" algn="ctr">
              <a:buNone/>
            </a:pPr>
            <a:r>
              <a:rPr lang="en-GB" sz="4800" dirty="0"/>
              <a:t>[We have]“</a:t>
            </a:r>
            <a:r>
              <a:rPr lang="en-US" sz="4800" dirty="0"/>
              <a:t>only </a:t>
            </a:r>
            <a:r>
              <a:rPr lang="en-US" sz="4800" i="1" dirty="0"/>
              <a:t>interpreted</a:t>
            </a:r>
            <a:r>
              <a:rPr lang="en-US" sz="4800" dirty="0"/>
              <a:t> the world in various ways; the point is to </a:t>
            </a:r>
            <a:r>
              <a:rPr lang="en-US" sz="4800" i="1" dirty="0"/>
              <a:t>change</a:t>
            </a:r>
            <a:r>
              <a:rPr lang="en-US" sz="4800" dirty="0"/>
              <a:t> it”</a:t>
            </a:r>
            <a:endParaRPr lang="en-GB" sz="4800" dirty="0"/>
          </a:p>
          <a:p>
            <a:endParaRPr lang="en-GB" dirty="0"/>
          </a:p>
        </p:txBody>
      </p:sp>
    </p:spTree>
    <p:extLst>
      <p:ext uri="{BB962C8B-B14F-4D97-AF65-F5344CB8AC3E}">
        <p14:creationId xmlns:p14="http://schemas.microsoft.com/office/powerpoint/2010/main" xmlns="" val="54857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It’s been long time coming (now it’s here)</a:t>
            </a:r>
            <a:endParaRPr lang="en-GB" dirty="0"/>
          </a:p>
        </p:txBody>
      </p:sp>
      <p:sp>
        <p:nvSpPr>
          <p:cNvPr id="5" name="Content Placeholder 4"/>
          <p:cNvSpPr>
            <a:spLocks noGrp="1"/>
          </p:cNvSpPr>
          <p:nvPr>
            <p:ph idx="1"/>
          </p:nvPr>
        </p:nvSpPr>
        <p:spPr>
          <a:xfrm>
            <a:off x="673768" y="1825625"/>
            <a:ext cx="10680032" cy="4351338"/>
          </a:xfrm>
        </p:spPr>
        <p:txBody>
          <a:bodyPr/>
          <a:lstStyle/>
          <a:p>
            <a:endParaRPr lang="en-IE" sz="3200" dirty="0" smtClean="0"/>
          </a:p>
          <a:p>
            <a:pPr marL="0" indent="0" algn="ctr">
              <a:buNone/>
            </a:pPr>
            <a:r>
              <a:rPr lang="en-IE" sz="3200" dirty="0" smtClean="0"/>
              <a:t>“The </a:t>
            </a:r>
            <a:r>
              <a:rPr lang="en-IE" sz="3200" dirty="0"/>
              <a:t>need for a sound social and political education…has never been so great.  Without it, our young people are forced to operate in the social and political world without the skills and insights that they need to be in control of their own </a:t>
            </a:r>
            <a:r>
              <a:rPr lang="en-IE" sz="3200" dirty="0" smtClean="0"/>
              <a:t>destiny” (Kathleen Lynch, 2000</a:t>
            </a:r>
            <a:r>
              <a:rPr lang="en-IE" sz="3200" dirty="0"/>
              <a:t>: 1).  </a:t>
            </a:r>
            <a:endParaRPr lang="fr-CH" sz="3200" dirty="0"/>
          </a:p>
          <a:p>
            <a:endParaRPr lang="en-GB" dirty="0" smtClean="0"/>
          </a:p>
          <a:p>
            <a:pPr marL="0" indent="0">
              <a:buNone/>
            </a:pPr>
            <a:endParaRPr lang="en-GB" dirty="0" smtClean="0"/>
          </a:p>
        </p:txBody>
      </p:sp>
    </p:spTree>
    <p:extLst>
      <p:ext uri="{BB962C8B-B14F-4D97-AF65-F5344CB8AC3E}">
        <p14:creationId xmlns:p14="http://schemas.microsoft.com/office/powerpoint/2010/main" xmlns="" val="113716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are they going to do?</a:t>
            </a:r>
            <a:endParaRPr lang="en-GB" dirty="0"/>
          </a:p>
        </p:txBody>
      </p:sp>
      <p:sp>
        <p:nvSpPr>
          <p:cNvPr id="5" name="Content Placeholder 4"/>
          <p:cNvSpPr>
            <a:spLocks noGrp="1"/>
          </p:cNvSpPr>
          <p:nvPr>
            <p:ph idx="1"/>
          </p:nvPr>
        </p:nvSpPr>
        <p:spPr/>
        <p:txBody>
          <a:bodyPr>
            <a:normAutofit fontScale="92500" lnSpcReduction="20000"/>
          </a:bodyPr>
          <a:lstStyle/>
          <a:p>
            <a:r>
              <a:rPr lang="en-GB" dirty="0" smtClean="0"/>
              <a:t>Gather information</a:t>
            </a:r>
          </a:p>
          <a:p>
            <a:pPr lvl="1"/>
            <a:r>
              <a:rPr lang="en-GB" dirty="0" smtClean="0"/>
              <a:t>What is out there?  What are other people doing? What is their rationale?</a:t>
            </a:r>
          </a:p>
          <a:p>
            <a:pPr lvl="1"/>
            <a:r>
              <a:rPr lang="en-GB" dirty="0" smtClean="0"/>
              <a:t>What sort of action is likely to be most effective?</a:t>
            </a:r>
          </a:p>
          <a:p>
            <a:pPr lvl="1"/>
            <a:endParaRPr lang="en-GB" dirty="0"/>
          </a:p>
          <a:p>
            <a:r>
              <a:rPr lang="en-GB" dirty="0" smtClean="0"/>
              <a:t>Work with a pre-existing group, or set up their own initiative</a:t>
            </a:r>
          </a:p>
          <a:p>
            <a:endParaRPr lang="en-GB" dirty="0" smtClean="0"/>
          </a:p>
          <a:p>
            <a:r>
              <a:rPr lang="en-GB" dirty="0" smtClean="0"/>
              <a:t>Make a plan, then monitor and evaluate it</a:t>
            </a:r>
          </a:p>
          <a:p>
            <a:endParaRPr lang="en-GB" dirty="0"/>
          </a:p>
          <a:p>
            <a:r>
              <a:rPr lang="en-GB" dirty="0" smtClean="0"/>
              <a:t>Work with, communicate with others</a:t>
            </a:r>
          </a:p>
          <a:p>
            <a:endParaRPr lang="en-GB" dirty="0"/>
          </a:p>
          <a:p>
            <a:r>
              <a:rPr lang="en-GB" dirty="0" smtClean="0"/>
              <a:t>Evaluate their own development of skills</a:t>
            </a:r>
            <a:endParaRPr lang="en-GB" dirty="0"/>
          </a:p>
          <a:p>
            <a:endParaRPr lang="en-GB" dirty="0" smtClean="0"/>
          </a:p>
          <a:p>
            <a:pPr marL="457200" lvl="1" indent="0">
              <a:buNone/>
            </a:pPr>
            <a:endParaRPr lang="en-GB" dirty="0"/>
          </a:p>
        </p:txBody>
      </p:sp>
    </p:spTree>
    <p:extLst>
      <p:ext uri="{BB962C8B-B14F-4D97-AF65-F5344CB8AC3E}">
        <p14:creationId xmlns:p14="http://schemas.microsoft.com/office/powerpoint/2010/main" xmlns="" val="261228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kind of “action” is desired?</a:t>
            </a:r>
            <a:endParaRPr lang="en-GB" dirty="0"/>
          </a:p>
        </p:txBody>
      </p:sp>
      <p:sp>
        <p:nvSpPr>
          <p:cNvPr id="6" name="Oval 5"/>
          <p:cNvSpPr/>
          <p:nvPr/>
        </p:nvSpPr>
        <p:spPr>
          <a:xfrm>
            <a:off x="440871" y="1845129"/>
            <a:ext cx="3233058" cy="120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Ideas curriculum</a:t>
            </a:r>
            <a:endParaRPr lang="en-GB" sz="2800" dirty="0"/>
          </a:p>
        </p:txBody>
      </p:sp>
      <p:sp>
        <p:nvSpPr>
          <p:cNvPr id="7" name="Right Arrow 6"/>
          <p:cNvSpPr/>
          <p:nvPr/>
        </p:nvSpPr>
        <p:spPr>
          <a:xfrm>
            <a:off x="3894364" y="2183493"/>
            <a:ext cx="2302329" cy="498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694714" y="1698172"/>
            <a:ext cx="4572000" cy="1355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Why this action and not another?</a:t>
            </a:r>
          </a:p>
          <a:p>
            <a:pPr algn="ctr"/>
            <a:r>
              <a:rPr lang="en-GB" dirty="0" smtClean="0"/>
              <a:t>What concepts, ideas inform the choice?</a:t>
            </a:r>
            <a:endParaRPr lang="en-GB" dirty="0"/>
          </a:p>
        </p:txBody>
      </p:sp>
      <p:sp>
        <p:nvSpPr>
          <p:cNvPr id="9" name="Oval 8"/>
          <p:cNvSpPr/>
          <p:nvPr/>
        </p:nvSpPr>
        <p:spPr>
          <a:xfrm>
            <a:off x="466271" y="3267529"/>
            <a:ext cx="3233058" cy="120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Data-based</a:t>
            </a:r>
            <a:endParaRPr lang="en-GB" sz="2800" dirty="0"/>
          </a:p>
        </p:txBody>
      </p:sp>
      <p:sp>
        <p:nvSpPr>
          <p:cNvPr id="10" name="Right Arrow 9"/>
          <p:cNvSpPr/>
          <p:nvPr/>
        </p:nvSpPr>
        <p:spPr>
          <a:xfrm>
            <a:off x="3919764" y="3605893"/>
            <a:ext cx="2276929" cy="498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20114" y="3120572"/>
            <a:ext cx="4572000" cy="1355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Is there a need for research?</a:t>
            </a:r>
          </a:p>
          <a:p>
            <a:pPr algn="ctr"/>
            <a:r>
              <a:rPr lang="en-GB" dirty="0" smtClean="0"/>
              <a:t>Does evidence already exist?</a:t>
            </a:r>
            <a:endParaRPr lang="en-GB" dirty="0"/>
          </a:p>
        </p:txBody>
      </p:sp>
      <p:sp>
        <p:nvSpPr>
          <p:cNvPr id="12" name="Oval 11"/>
          <p:cNvSpPr/>
          <p:nvPr/>
        </p:nvSpPr>
        <p:spPr>
          <a:xfrm>
            <a:off x="491671" y="4689929"/>
            <a:ext cx="3233058" cy="1208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Reflective</a:t>
            </a:r>
            <a:endParaRPr lang="en-GB" sz="2800" dirty="0"/>
          </a:p>
        </p:txBody>
      </p:sp>
      <p:sp>
        <p:nvSpPr>
          <p:cNvPr id="13" name="Right Arrow 12"/>
          <p:cNvSpPr/>
          <p:nvPr/>
        </p:nvSpPr>
        <p:spPr>
          <a:xfrm>
            <a:off x="3945164" y="5028293"/>
            <a:ext cx="2251529" cy="498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745514" y="4542972"/>
            <a:ext cx="4572000" cy="13552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Can planning and evaluation skills be practiced?</a:t>
            </a:r>
          </a:p>
          <a:p>
            <a:pPr algn="ctr"/>
            <a:r>
              <a:rPr lang="en-GB" dirty="0" smtClean="0"/>
              <a:t>Can communication/personal effectiveness be improved?</a:t>
            </a:r>
            <a:endParaRPr lang="en-GB" dirty="0"/>
          </a:p>
        </p:txBody>
      </p:sp>
    </p:spTree>
    <p:extLst>
      <p:ext uri="{BB962C8B-B14F-4D97-AF65-F5344CB8AC3E}">
        <p14:creationId xmlns:p14="http://schemas.microsoft.com/office/powerpoint/2010/main" xmlns="" val="304327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big ideas…</a:t>
            </a:r>
            <a:endParaRPr lang="en-GB" dirty="0"/>
          </a:p>
        </p:txBody>
      </p:sp>
      <p:sp>
        <p:nvSpPr>
          <p:cNvPr id="5" name="Oval 4"/>
          <p:cNvSpPr/>
          <p:nvPr/>
        </p:nvSpPr>
        <p:spPr>
          <a:xfrm>
            <a:off x="385537" y="148159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strange in the familiar”</a:t>
            </a:r>
            <a:endParaRPr lang="en-GB" sz="3200" dirty="0"/>
          </a:p>
        </p:txBody>
      </p:sp>
      <p:sp>
        <p:nvSpPr>
          <p:cNvPr id="6" name="Oval 5"/>
          <p:cNvSpPr/>
          <p:nvPr/>
        </p:nvSpPr>
        <p:spPr>
          <a:xfrm>
            <a:off x="385536" y="4104242"/>
            <a:ext cx="4163785" cy="19349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Data, data, data, data</a:t>
            </a:r>
            <a:endParaRPr lang="en-GB" sz="3200" dirty="0"/>
          </a:p>
        </p:txBody>
      </p:sp>
      <p:sp>
        <p:nvSpPr>
          <p:cNvPr id="7" name="Oval 6"/>
          <p:cNvSpPr/>
          <p:nvPr/>
        </p:nvSpPr>
        <p:spPr>
          <a:xfrm>
            <a:off x="7431932" y="1481592"/>
            <a:ext cx="4163785" cy="19349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See social systems and structures</a:t>
            </a:r>
            <a:endParaRPr lang="en-GB" sz="3200" dirty="0"/>
          </a:p>
        </p:txBody>
      </p:sp>
      <p:sp>
        <p:nvSpPr>
          <p:cNvPr id="9" name="Oval 8"/>
          <p:cNvSpPr/>
          <p:nvPr/>
        </p:nvSpPr>
        <p:spPr>
          <a:xfrm>
            <a:off x="4014107" y="2807155"/>
            <a:ext cx="4163785" cy="19349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Reflective, informed, action</a:t>
            </a:r>
            <a:endParaRPr lang="en-GB" sz="3200" dirty="0"/>
          </a:p>
        </p:txBody>
      </p:sp>
      <p:sp>
        <p:nvSpPr>
          <p:cNvPr id="10" name="Oval 9"/>
          <p:cNvSpPr/>
          <p:nvPr/>
        </p:nvSpPr>
        <p:spPr>
          <a:xfrm>
            <a:off x="7431932" y="4104242"/>
            <a:ext cx="4163785" cy="1934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Contested ideas</a:t>
            </a:r>
            <a:endParaRPr lang="en-GB" sz="3200" dirty="0"/>
          </a:p>
        </p:txBody>
      </p:sp>
    </p:spTree>
    <p:extLst>
      <p:ext uri="{BB962C8B-B14F-4D97-AF65-F5344CB8AC3E}">
        <p14:creationId xmlns:p14="http://schemas.microsoft.com/office/powerpoint/2010/main" xmlns="" val="88027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From </a:t>
            </a:r>
            <a:r>
              <a:rPr lang="en-GB" dirty="0"/>
              <a:t>dreaming the dream to living </a:t>
            </a:r>
            <a:r>
              <a:rPr lang="en-GB" dirty="0" smtClean="0"/>
              <a:t>it</a:t>
            </a:r>
            <a:endParaRPr lang="en-GB" dirty="0"/>
          </a:p>
        </p:txBody>
      </p:sp>
      <p:sp>
        <p:nvSpPr>
          <p:cNvPr id="5" name="Content Placeholder 4"/>
          <p:cNvSpPr>
            <a:spLocks noGrp="1"/>
          </p:cNvSpPr>
          <p:nvPr>
            <p:ph idx="1"/>
          </p:nvPr>
        </p:nvSpPr>
        <p:spPr/>
        <p:txBody>
          <a:bodyPr>
            <a:normAutofit/>
          </a:bodyPr>
          <a:lstStyle/>
          <a:p>
            <a:r>
              <a:rPr lang="en-GB" dirty="0" smtClean="0"/>
              <a:t>Many of these ideas can be found in the 2006 Background paper</a:t>
            </a:r>
            <a:endParaRPr lang="en-GB" dirty="0"/>
          </a:p>
          <a:p>
            <a:r>
              <a:rPr lang="en-GB" dirty="0" smtClean="0"/>
              <a:t>We </a:t>
            </a:r>
            <a:r>
              <a:rPr lang="en-GB" b="1" dirty="0" smtClean="0"/>
              <a:t>interviewed students </a:t>
            </a:r>
          </a:p>
          <a:p>
            <a:pPr lvl="1"/>
            <a:r>
              <a:rPr lang="en-GB" dirty="0" smtClean="0"/>
              <a:t>What topics would be interesting?</a:t>
            </a:r>
          </a:p>
          <a:p>
            <a:pPr lvl="1"/>
            <a:r>
              <a:rPr lang="en-GB" dirty="0" smtClean="0"/>
              <a:t>What teaching methods would be appropriate?</a:t>
            </a:r>
          </a:p>
          <a:p>
            <a:pPr lvl="1"/>
            <a:r>
              <a:rPr lang="en-GB" dirty="0" smtClean="0"/>
              <a:t>What would be the “way in”?</a:t>
            </a:r>
          </a:p>
          <a:p>
            <a:pPr marL="0" indent="0">
              <a:buNone/>
            </a:pPr>
            <a:r>
              <a:rPr lang="en-GB" dirty="0" smtClean="0"/>
              <a:t>Then </a:t>
            </a:r>
            <a:r>
              <a:rPr lang="en-GB" b="1" dirty="0" smtClean="0"/>
              <a:t>teachers</a:t>
            </a:r>
          </a:p>
          <a:p>
            <a:pPr lvl="1"/>
            <a:r>
              <a:rPr lang="en-GB" dirty="0"/>
              <a:t>	</a:t>
            </a:r>
            <a:r>
              <a:rPr lang="en-GB" dirty="0" smtClean="0"/>
              <a:t>focus groups, NCCA committees, consultation</a:t>
            </a:r>
          </a:p>
          <a:p>
            <a:pPr lvl="1"/>
            <a:endParaRPr lang="en-GB" dirty="0"/>
          </a:p>
          <a:p>
            <a:pPr marL="0" indent="0" algn="ctr">
              <a:buNone/>
            </a:pPr>
            <a:r>
              <a:rPr lang="en-GB" sz="4200" dirty="0" smtClean="0"/>
              <a:t>It is ambitious, achievable and exciting</a:t>
            </a:r>
            <a:r>
              <a:rPr lang="en-GB" dirty="0" smtClean="0"/>
              <a:t> </a:t>
            </a:r>
          </a:p>
          <a:p>
            <a:pPr marL="457200" lvl="1" indent="0">
              <a:buNone/>
            </a:pPr>
            <a:endParaRPr lang="en-GB" dirty="0"/>
          </a:p>
        </p:txBody>
      </p:sp>
    </p:spTree>
    <p:extLst>
      <p:ext uri="{BB962C8B-B14F-4D97-AF65-F5344CB8AC3E}">
        <p14:creationId xmlns:p14="http://schemas.microsoft.com/office/powerpoint/2010/main" xmlns="" val="281142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39429" y="814304"/>
            <a:ext cx="10515600" cy="1325563"/>
          </a:xfrm>
        </p:spPr>
        <p:txBody>
          <a:bodyPr>
            <a:normAutofit fontScale="90000"/>
          </a:bodyPr>
          <a:lstStyle/>
          <a:p>
            <a:r>
              <a:rPr lang="en-GB" dirty="0" smtClean="0"/>
              <a:t>Some countries build monuments, </a:t>
            </a:r>
            <a:br>
              <a:rPr lang="en-GB" dirty="0" smtClean="0"/>
            </a:br>
            <a:r>
              <a:rPr lang="en-GB" dirty="0" smtClean="0"/>
              <a:t>Some build active, informed, reflective citizens</a:t>
            </a:r>
            <a:endParaRPr lang="en-GB"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38200" y="2306888"/>
            <a:ext cx="5159029" cy="3404101"/>
          </a:xfrm>
        </p:spPr>
      </p:pic>
      <p:sp>
        <p:nvSpPr>
          <p:cNvPr id="3" name="TextBox 2"/>
          <p:cNvSpPr txBox="1"/>
          <p:nvPr/>
        </p:nvSpPr>
        <p:spPr>
          <a:xfrm>
            <a:off x="838200" y="5710989"/>
            <a:ext cx="2118209" cy="276999"/>
          </a:xfrm>
          <a:prstGeom prst="rect">
            <a:avLst/>
          </a:prstGeom>
          <a:noFill/>
        </p:spPr>
        <p:txBody>
          <a:bodyPr wrap="none" rtlCol="0">
            <a:spAutoFit/>
          </a:bodyPr>
          <a:lstStyle/>
          <a:p>
            <a:r>
              <a:rPr lang="en-GB" sz="1200" dirty="0" smtClean="0"/>
              <a:t>Image (cc) Ronald </a:t>
            </a:r>
            <a:r>
              <a:rPr lang="en-GB" sz="1200" dirty="0" err="1" smtClean="0"/>
              <a:t>Woam</a:t>
            </a:r>
            <a:r>
              <a:rPr lang="en-GB" sz="1200" dirty="0" smtClean="0"/>
              <a:t>, </a:t>
            </a:r>
            <a:r>
              <a:rPr lang="en-GB" sz="1200" dirty="0" err="1" smtClean="0"/>
              <a:t>flickr</a:t>
            </a:r>
            <a:endParaRPr lang="en-GB" sz="1200" dirty="0"/>
          </a:p>
        </p:txBody>
      </p:sp>
      <p:pic>
        <p:nvPicPr>
          <p:cNvPr id="5" name="Picture 4"/>
          <p:cNvPicPr>
            <a:picLocks noChangeAspect="1"/>
          </p:cNvPicPr>
          <p:nvPr/>
        </p:nvPicPr>
        <p:blipFill>
          <a:blip r:embed="rId4"/>
          <a:stretch>
            <a:fillRect/>
          </a:stretch>
        </p:blipFill>
        <p:spPr>
          <a:xfrm>
            <a:off x="8311606" y="2139868"/>
            <a:ext cx="2514216" cy="3571122"/>
          </a:xfrm>
          <a:prstGeom prst="rect">
            <a:avLst/>
          </a:prstGeom>
        </p:spPr>
      </p:pic>
    </p:spTree>
    <p:extLst>
      <p:ext uri="{BB962C8B-B14F-4D97-AF65-F5344CB8AC3E}">
        <p14:creationId xmlns:p14="http://schemas.microsoft.com/office/powerpoint/2010/main" xmlns="" val="297570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829"/>
            <a:ext cx="10515600" cy="1056552"/>
          </a:xfrm>
        </p:spPr>
        <p:txBody>
          <a:bodyPr/>
          <a:lstStyle/>
          <a:p>
            <a:r>
              <a:rPr lang="en-US" dirty="0" smtClean="0"/>
              <a:t>The big ideas</a:t>
            </a:r>
            <a:endParaRPr lang="en-US" dirty="0"/>
          </a:p>
        </p:txBody>
      </p:sp>
      <p:sp>
        <p:nvSpPr>
          <p:cNvPr id="3" name="Content Placeholder 2"/>
          <p:cNvSpPr>
            <a:spLocks noGrp="1"/>
          </p:cNvSpPr>
          <p:nvPr>
            <p:ph idx="1"/>
          </p:nvPr>
        </p:nvSpPr>
        <p:spPr>
          <a:xfrm>
            <a:off x="838200" y="2286000"/>
            <a:ext cx="10515600" cy="3970421"/>
          </a:xfrm>
        </p:spPr>
        <p:txBody>
          <a:bodyPr/>
          <a:lstStyle/>
          <a:p>
            <a:r>
              <a:rPr lang="en-US" dirty="0" smtClean="0"/>
              <a:t>See the strange in the familiar</a:t>
            </a:r>
          </a:p>
          <a:p>
            <a:r>
              <a:rPr lang="en-US" dirty="0" smtClean="0"/>
              <a:t>See social systems and structures in operation (in their own lives)</a:t>
            </a:r>
          </a:p>
          <a:p>
            <a:r>
              <a:rPr lang="en-US" dirty="0" smtClean="0"/>
              <a:t>A curriculum of contested ideas</a:t>
            </a:r>
          </a:p>
          <a:p>
            <a:r>
              <a:rPr lang="en-US" dirty="0" smtClean="0"/>
              <a:t>Data, Data, Data, Data…</a:t>
            </a:r>
          </a:p>
          <a:p>
            <a:r>
              <a:rPr lang="en-GB" dirty="0"/>
              <a:t>[We have]“</a:t>
            </a:r>
            <a:r>
              <a:rPr lang="en-US" dirty="0"/>
              <a:t>only </a:t>
            </a:r>
            <a:r>
              <a:rPr lang="en-US" i="1" dirty="0"/>
              <a:t>interpreted</a:t>
            </a:r>
            <a:r>
              <a:rPr lang="en-US" dirty="0"/>
              <a:t> the world in various ways; the point is to </a:t>
            </a:r>
            <a:r>
              <a:rPr lang="en-US" i="1" dirty="0"/>
              <a:t>change</a:t>
            </a:r>
            <a:r>
              <a:rPr lang="en-US" dirty="0"/>
              <a:t> it”</a:t>
            </a:r>
            <a:endParaRPr lang="en-GB" dirty="0"/>
          </a:p>
          <a:p>
            <a:pPr marL="0" indent="0">
              <a:buNone/>
            </a:pPr>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xmlns="" val="26598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mtClean="0"/>
              <a:t>Comparative data…</a:t>
            </a:r>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1999" y="1690096"/>
            <a:ext cx="7258455" cy="4841333"/>
          </a:xfrm>
          <a:prstGeom prst="rect">
            <a:avLst/>
          </a:prstGeom>
        </p:spPr>
      </p:pic>
      <p:sp>
        <p:nvSpPr>
          <p:cNvPr id="6" name="TextBox 5"/>
          <p:cNvSpPr txBox="1"/>
          <p:nvPr/>
        </p:nvSpPr>
        <p:spPr>
          <a:xfrm>
            <a:off x="506186" y="1885950"/>
            <a:ext cx="3665764" cy="4093428"/>
          </a:xfrm>
          <a:prstGeom prst="rect">
            <a:avLst/>
          </a:prstGeom>
          <a:noFill/>
        </p:spPr>
        <p:txBody>
          <a:bodyPr wrap="square" rtlCol="0">
            <a:spAutoFit/>
          </a:bodyPr>
          <a:lstStyle/>
          <a:p>
            <a:r>
              <a:rPr lang="en-GB" sz="2600" dirty="0" smtClean="0"/>
              <a:t>For how many people can you see their leg wear?</a:t>
            </a:r>
          </a:p>
          <a:p>
            <a:endParaRPr lang="en-GB" sz="2600" dirty="0"/>
          </a:p>
          <a:p>
            <a:r>
              <a:rPr lang="en-GB" sz="2600" dirty="0" smtClean="0"/>
              <a:t>How many are wearing: </a:t>
            </a:r>
          </a:p>
          <a:p>
            <a:pPr marL="457200" indent="-457200">
              <a:buFont typeface="Arial" panose="020B0604020202020204" pitchFamily="34" charset="0"/>
              <a:buChar char="•"/>
            </a:pPr>
            <a:r>
              <a:rPr lang="en-GB" sz="2600" dirty="0" smtClean="0"/>
              <a:t>Jeans</a:t>
            </a:r>
            <a:endParaRPr lang="en-GB" sz="2600" dirty="0"/>
          </a:p>
          <a:p>
            <a:pPr marL="457200" indent="-457200">
              <a:buFont typeface="Arial" panose="020B0604020202020204" pitchFamily="34" charset="0"/>
              <a:buChar char="•"/>
            </a:pPr>
            <a:r>
              <a:rPr lang="en-GB" sz="2600" dirty="0" smtClean="0"/>
              <a:t>Leggings</a:t>
            </a:r>
          </a:p>
          <a:p>
            <a:pPr marL="457200" indent="-457200">
              <a:buFont typeface="Arial" panose="020B0604020202020204" pitchFamily="34" charset="0"/>
              <a:buChar char="•"/>
            </a:pPr>
            <a:r>
              <a:rPr lang="en-GB" sz="2600" dirty="0" smtClean="0"/>
              <a:t>Other trousers</a:t>
            </a:r>
          </a:p>
          <a:p>
            <a:pPr marL="457200" indent="-457200">
              <a:buFont typeface="Arial" panose="020B0604020202020204" pitchFamily="34" charset="0"/>
              <a:buChar char="•"/>
            </a:pPr>
            <a:r>
              <a:rPr lang="en-GB" sz="2600" dirty="0" smtClean="0"/>
              <a:t>Skirt</a:t>
            </a:r>
          </a:p>
          <a:p>
            <a:pPr marL="457200" indent="-457200">
              <a:buFont typeface="Arial" panose="020B0604020202020204" pitchFamily="34" charset="0"/>
              <a:buChar char="•"/>
            </a:pPr>
            <a:r>
              <a:rPr lang="en-GB" sz="2600" dirty="0" smtClean="0"/>
              <a:t>Dress</a:t>
            </a:r>
          </a:p>
          <a:p>
            <a:pPr marL="457200" indent="-457200">
              <a:buFont typeface="Arial" panose="020B0604020202020204" pitchFamily="34" charset="0"/>
              <a:buChar char="•"/>
            </a:pPr>
            <a:r>
              <a:rPr lang="en-GB" sz="2600" dirty="0" smtClean="0"/>
              <a:t>Other?</a:t>
            </a:r>
            <a:endParaRPr lang="en-GB" sz="2600" dirty="0"/>
          </a:p>
        </p:txBody>
      </p:sp>
      <p:sp>
        <p:nvSpPr>
          <p:cNvPr id="7" name="TextBox 6"/>
          <p:cNvSpPr txBox="1"/>
          <p:nvPr/>
        </p:nvSpPr>
        <p:spPr>
          <a:xfrm>
            <a:off x="10068178" y="6254430"/>
            <a:ext cx="1762277" cy="276999"/>
          </a:xfrm>
          <a:prstGeom prst="rect">
            <a:avLst/>
          </a:prstGeom>
          <a:noFill/>
        </p:spPr>
        <p:txBody>
          <a:bodyPr wrap="none" rtlCol="0">
            <a:spAutoFit/>
          </a:bodyPr>
          <a:lstStyle/>
          <a:p>
            <a:r>
              <a:rPr lang="en-GB" sz="1200" dirty="0" smtClean="0"/>
              <a:t>Image: Alan Herzog, EPFL</a:t>
            </a:r>
            <a:endParaRPr lang="en-GB" sz="1200" dirty="0"/>
          </a:p>
        </p:txBody>
      </p:sp>
    </p:spTree>
    <p:extLst>
      <p:ext uri="{BB962C8B-B14F-4D97-AF65-F5344CB8AC3E}">
        <p14:creationId xmlns:p14="http://schemas.microsoft.com/office/powerpoint/2010/main" xmlns="" val="98763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6" name="Content Placeholder 2"/>
          <p:cNvSpPr>
            <a:spLocks noGrp="1"/>
          </p:cNvSpPr>
          <p:nvPr>
            <p:ph idx="1"/>
          </p:nvPr>
        </p:nvSpPr>
        <p:spPr/>
        <p:txBody>
          <a:bodyPr>
            <a:normAutofit/>
          </a:bodyPr>
          <a:lstStyle/>
          <a:p>
            <a:r>
              <a:rPr lang="en-GB" sz="3600" dirty="0" smtClean="0"/>
              <a:t>Micro questions</a:t>
            </a:r>
          </a:p>
          <a:p>
            <a:pPr lvl="1"/>
            <a:r>
              <a:rPr lang="en-GB" sz="3200" dirty="0" smtClean="0"/>
              <a:t>How valid and reliable is our study?</a:t>
            </a:r>
          </a:p>
          <a:p>
            <a:pPr lvl="1"/>
            <a:r>
              <a:rPr lang="en-GB" sz="3200" dirty="0" smtClean="0"/>
              <a:t>Are the findings of our (small) study surprising?</a:t>
            </a:r>
          </a:p>
          <a:p>
            <a:pPr lvl="1"/>
            <a:r>
              <a:rPr lang="en-GB" sz="3200" dirty="0" smtClean="0"/>
              <a:t>How do you explain the patterns we see? </a:t>
            </a:r>
          </a:p>
          <a:p>
            <a:endParaRPr lang="en-GB" sz="3600" dirty="0" smtClean="0"/>
          </a:p>
          <a:p>
            <a:r>
              <a:rPr lang="en-GB" sz="3600" dirty="0" smtClean="0"/>
              <a:t>Big questions</a:t>
            </a:r>
          </a:p>
          <a:p>
            <a:pPr lvl="1"/>
            <a:r>
              <a:rPr lang="en-GB" sz="3200" dirty="0" smtClean="0"/>
              <a:t>Why do we act in such regular, predictable ways?</a:t>
            </a:r>
          </a:p>
          <a:p>
            <a:pPr lvl="1"/>
            <a:r>
              <a:rPr lang="en-GB" sz="3200" dirty="0" smtClean="0"/>
              <a:t>Why do we tend not to notice?</a:t>
            </a:r>
          </a:p>
          <a:p>
            <a:endParaRPr lang="en-GB" sz="3600" dirty="0"/>
          </a:p>
        </p:txBody>
      </p:sp>
    </p:spTree>
    <p:extLst>
      <p:ext uri="{BB962C8B-B14F-4D97-AF65-F5344CB8AC3E}">
        <p14:creationId xmlns:p14="http://schemas.microsoft.com/office/powerpoint/2010/main" xmlns="" val="166855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“Seeing the strange in the familiar”</a:t>
            </a:r>
            <a:endParaRPr lang="en-GB" dirty="0"/>
          </a:p>
        </p:txBody>
      </p:sp>
      <p:sp>
        <p:nvSpPr>
          <p:cNvPr id="7"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mtClean="0"/>
              <a:t>Culture</a:t>
            </a:r>
          </a:p>
          <a:p>
            <a:pPr lvl="1"/>
            <a:r>
              <a:rPr lang="en-GB" smtClean="0"/>
              <a:t>“Abilities, notions and forms of behaviour that people have acquired as members of society, [and] </a:t>
            </a:r>
            <a:r>
              <a:rPr lang="en-US" smtClean="0"/>
              <a:t>a system of meanings that was largely shared by a population” </a:t>
            </a:r>
            <a:r>
              <a:rPr lang="en-GB" smtClean="0"/>
              <a:t>(Thomas Hyland Eriksen, 1995)</a:t>
            </a:r>
          </a:p>
          <a:p>
            <a:pPr lvl="2"/>
            <a:endParaRPr lang="en-GB" smtClean="0"/>
          </a:p>
          <a:p>
            <a:pPr lvl="1"/>
            <a:r>
              <a:rPr lang="en-GB" smtClean="0"/>
              <a:t>The things we do, the ideas we hold, and what these things mean</a:t>
            </a:r>
          </a:p>
          <a:p>
            <a:pPr lvl="1"/>
            <a:endParaRPr lang="en-GB" smtClean="0"/>
          </a:p>
          <a:p>
            <a:pPr lvl="1"/>
            <a:r>
              <a:rPr lang="en-GB" smtClean="0"/>
              <a:t>Because we think it is “normal” we tend not to see it</a:t>
            </a:r>
          </a:p>
          <a:p>
            <a:pPr lvl="1"/>
            <a:endParaRPr lang="en-GB" smtClean="0"/>
          </a:p>
          <a:p>
            <a:pPr lvl="1"/>
            <a:r>
              <a:rPr lang="en-GB" b="1" smtClean="0"/>
              <a:t>Using comparative data, quantitative and qualitative</a:t>
            </a:r>
          </a:p>
          <a:p>
            <a:pPr lvl="1"/>
            <a:endParaRPr lang="en-GB" smtClean="0"/>
          </a:p>
          <a:p>
            <a:pPr marL="914400" lvl="2" indent="0">
              <a:buFont typeface="Arial"/>
              <a:buNone/>
            </a:pPr>
            <a:endParaRPr lang="en-GB" smtClean="0"/>
          </a:p>
          <a:p>
            <a:pPr marL="457200" lvl="1" indent="0">
              <a:buFont typeface="Arial"/>
              <a:buNone/>
            </a:pPr>
            <a:endParaRPr lang="en-GB" dirty="0"/>
          </a:p>
        </p:txBody>
      </p:sp>
    </p:spTree>
    <p:extLst>
      <p:ext uri="{BB962C8B-B14F-4D97-AF65-F5344CB8AC3E}">
        <p14:creationId xmlns:p14="http://schemas.microsoft.com/office/powerpoint/2010/main" xmlns="" val="116635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73217" y="82821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900" dirty="0" smtClean="0"/>
              <a:t>Big Ideas, key thinkers (Topic</a:t>
            </a:r>
            <a:r>
              <a:rPr lang="en-GB" b="1" dirty="0" smtClean="0"/>
              <a:t> 7)</a:t>
            </a:r>
            <a:endParaRPr lang="en-GB" dirty="0"/>
          </a:p>
        </p:txBody>
      </p:sp>
      <p:sp>
        <p:nvSpPr>
          <p:cNvPr id="5" name="Content Placeholder 2"/>
          <p:cNvSpPr txBox="1">
            <a:spLocks/>
          </p:cNvSpPr>
          <p:nvPr/>
        </p:nvSpPr>
        <p:spPr>
          <a:xfrm>
            <a:off x="243281" y="1825625"/>
            <a:ext cx="6115574"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dirty="0" smtClean="0"/>
              <a:t>Who are ‘we’ (and who are ‘they’)?</a:t>
            </a:r>
          </a:p>
          <a:p>
            <a:pPr algn="ctr"/>
            <a:r>
              <a:rPr lang="en-GB" dirty="0" smtClean="0"/>
              <a:t>Does ‘our’ culture really differ from ‘theirs’?</a:t>
            </a:r>
          </a:p>
          <a:p>
            <a:pPr algn="ctr"/>
            <a:endParaRPr lang="en-GB" dirty="0" smtClean="0"/>
          </a:p>
          <a:p>
            <a:pPr algn="ctr"/>
            <a:r>
              <a:rPr lang="en-GB" b="1" dirty="0" smtClean="0"/>
              <a:t>Imagined Communities, Globalisation, Cosmopolitanism, Orientalism, ‘Clash of Civilisations’…</a:t>
            </a:r>
          </a:p>
          <a:p>
            <a:pPr algn="ctr"/>
            <a:endParaRPr lang="en-GB" dirty="0" smtClean="0"/>
          </a:p>
          <a:p>
            <a:pPr algn="ctr"/>
            <a:r>
              <a:rPr lang="en-GB" dirty="0" smtClean="0"/>
              <a:t>Thomas </a:t>
            </a:r>
            <a:r>
              <a:rPr lang="en-GB" dirty="0" err="1" smtClean="0"/>
              <a:t>Hylland</a:t>
            </a:r>
            <a:r>
              <a:rPr lang="en-GB" dirty="0" smtClean="0"/>
              <a:t> </a:t>
            </a:r>
            <a:r>
              <a:rPr lang="en-GB" dirty="0" err="1" smtClean="0"/>
              <a:t>Eriksen</a:t>
            </a:r>
            <a:r>
              <a:rPr lang="en-GB" dirty="0" smtClean="0"/>
              <a:t>, Kwame Anthony Appiah,  Benedict Anderson, Edward Said, Samuel Huntington</a:t>
            </a:r>
          </a:p>
          <a:p>
            <a:pPr algn="ctr"/>
            <a:endParaRPr lang="en-GB" dirty="0" smtClean="0"/>
          </a:p>
          <a:p>
            <a:endParaRPr lang="en-GB" dirty="0"/>
          </a:p>
        </p:txBody>
      </p:sp>
      <p:pic>
        <p:nvPicPr>
          <p:cNvPr id="6" name="Picture 6" descr="http://ecx.images-amazon.com/images/I/71hPv-gXgl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58136">
            <a:off x="9333130" y="1504775"/>
            <a:ext cx="2379161" cy="364606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ecx.images-amazon.com/images/I/51k6n6ma-N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20919186">
            <a:off x="7177159" y="1669954"/>
            <a:ext cx="2148577" cy="331570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descr="http://d28hgpri8am2if.cloudfront.net/book_images/cvr9781451628975_9781451628975_hr.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11897" y="3309517"/>
            <a:ext cx="2246184" cy="3414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8430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669721" y="2016579"/>
            <a:ext cx="6996793" cy="2963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Students are already having these conversations...</a:t>
            </a:r>
            <a:endParaRPr lang="en-GB" sz="3600" dirty="0"/>
          </a:p>
        </p:txBody>
      </p:sp>
      <p:pic>
        <p:nvPicPr>
          <p:cNvPr id="4" name="Picture 3"/>
          <p:cNvPicPr>
            <a:picLocks noChangeAspect="1"/>
          </p:cNvPicPr>
          <p:nvPr/>
        </p:nvPicPr>
        <p:blipFill>
          <a:blip r:embed="rId3"/>
          <a:stretch>
            <a:fillRect/>
          </a:stretch>
        </p:blipFill>
        <p:spPr>
          <a:xfrm>
            <a:off x="117445" y="215044"/>
            <a:ext cx="10416096" cy="5153910"/>
          </a:xfrm>
          <a:prstGeom prst="rect">
            <a:avLst/>
          </a:prstGeom>
        </p:spPr>
      </p:pic>
      <p:sp>
        <p:nvSpPr>
          <p:cNvPr id="6" name="TextBox 5"/>
          <p:cNvSpPr txBox="1"/>
          <p:nvPr/>
        </p:nvSpPr>
        <p:spPr>
          <a:xfrm>
            <a:off x="6809809" y="42619"/>
            <a:ext cx="5083868" cy="375138"/>
          </a:xfrm>
          <a:prstGeom prst="rect">
            <a:avLst/>
          </a:prstGeom>
          <a:noFill/>
        </p:spPr>
        <p:txBody>
          <a:bodyPr wrap="square" rtlCol="0">
            <a:spAutoFit/>
          </a:bodyPr>
          <a:lstStyle/>
          <a:p>
            <a:r>
              <a:rPr lang="en-GB" dirty="0" smtClean="0"/>
              <a:t>Selected comments from thejournal.ie 19</a:t>
            </a:r>
            <a:r>
              <a:rPr lang="en-GB" baseline="30000" dirty="0" smtClean="0"/>
              <a:t>th</a:t>
            </a:r>
            <a:r>
              <a:rPr lang="en-GB" dirty="0" smtClean="0"/>
              <a:t> Jan 2016</a:t>
            </a:r>
            <a:endParaRPr lang="en-GB" dirty="0"/>
          </a:p>
        </p:txBody>
      </p:sp>
      <p:pic>
        <p:nvPicPr>
          <p:cNvPr id="8" name="Picture 7"/>
          <p:cNvPicPr>
            <a:picLocks noChangeAspect="1"/>
          </p:cNvPicPr>
          <p:nvPr/>
        </p:nvPicPr>
        <p:blipFill>
          <a:blip r:embed="rId4"/>
          <a:stretch>
            <a:fillRect/>
          </a:stretch>
        </p:blipFill>
        <p:spPr>
          <a:xfrm>
            <a:off x="2097248" y="2496063"/>
            <a:ext cx="9796429" cy="4062474"/>
          </a:xfrm>
          <a:prstGeom prst="rect">
            <a:avLst/>
          </a:prstGeom>
        </p:spPr>
      </p:pic>
    </p:spTree>
    <p:extLst>
      <p:ext uri="{BB962C8B-B14F-4D97-AF65-F5344CB8AC3E}">
        <p14:creationId xmlns:p14="http://schemas.microsoft.com/office/powerpoint/2010/main" xmlns="" val="258252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005C407DC46E4ED9864E79A796B88A7F"/>
  <p:tag name="TPVERSION" val="5"/>
  <p:tag name="TPFULLVERSION" val="5.3.2.24"/>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044142B985C4E9A8849F716D2A9F2" ma:contentTypeVersion="" ma:contentTypeDescription="Create a new document." ma:contentTypeScope="" ma:versionID="1c468f7a0244265fde150afe045be419">
  <xsd:schema xmlns:xsd="http://www.w3.org/2001/XMLSchema" xmlns:xs="http://www.w3.org/2001/XMLSchema" xmlns:p="http://schemas.microsoft.com/office/2006/metadata/properties" xmlns:ns2="86a1f704-8352-462e-bffc-3640fac056d7" targetNamespace="http://schemas.microsoft.com/office/2006/metadata/properties" ma:root="true" ma:fieldsID="3474f11dec792fa6e4fae4f8de7cf1d2" ns2:_="">
    <xsd:import namespace="86a1f704-8352-462e-bffc-3640fac056d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a1f704-8352-462e-bffc-3640fac056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D2578E-0704-4085-9B08-DF3A8878F97C}"/>
</file>

<file path=customXml/itemProps2.xml><?xml version="1.0" encoding="utf-8"?>
<ds:datastoreItem xmlns:ds="http://schemas.openxmlformats.org/officeDocument/2006/customXml" ds:itemID="{E7B79849-71E0-4536-942A-AD4646387F50}"/>
</file>

<file path=customXml/itemProps3.xml><?xml version="1.0" encoding="utf-8"?>
<ds:datastoreItem xmlns:ds="http://schemas.openxmlformats.org/officeDocument/2006/customXml" ds:itemID="{F86034D4-E186-4F10-B964-0FAF600487C3}"/>
</file>

<file path=docProps/app.xml><?xml version="1.0" encoding="utf-8"?>
<Properties xmlns="http://schemas.openxmlformats.org/officeDocument/2006/extended-properties" xmlns:vt="http://schemas.openxmlformats.org/officeDocument/2006/docPropsVTypes">
  <TotalTime>395</TotalTime>
  <Words>1099</Words>
  <Application>Microsoft Office PowerPoint</Application>
  <PresentationFormat>Custom</PresentationFormat>
  <Paragraphs>190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It’s been long time coming (now it’s here)</vt:lpstr>
      <vt:lpstr>Some countries build monuments,  Some build active, informed, reflective citizens</vt:lpstr>
      <vt:lpstr>The big ideas</vt:lpstr>
      <vt:lpstr>Slide 5</vt:lpstr>
      <vt:lpstr>Slide 6</vt:lpstr>
      <vt:lpstr>Slide 7</vt:lpstr>
      <vt:lpstr>Slide 8</vt:lpstr>
      <vt:lpstr>Slide 9</vt:lpstr>
      <vt:lpstr>The big ideas…</vt:lpstr>
      <vt:lpstr>Another comparison: Spot the differences</vt:lpstr>
      <vt:lpstr>Slide 12</vt:lpstr>
      <vt:lpstr>Slide 13</vt:lpstr>
      <vt:lpstr>Slide 14</vt:lpstr>
      <vt:lpstr>The big ideas…</vt:lpstr>
      <vt:lpstr>Slide 16</vt:lpstr>
      <vt:lpstr>To learn to read data, students will need to practice reading data</vt:lpstr>
      <vt:lpstr>The big ideas…</vt:lpstr>
      <vt:lpstr>Slide 19</vt:lpstr>
      <vt:lpstr>What are they going to do?</vt:lpstr>
      <vt:lpstr>What kind of “action” is desired?</vt:lpstr>
      <vt:lpstr>The big ideas…</vt:lpstr>
      <vt:lpstr>From dreaming the dream to living 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Moriarty</dc:creator>
  <cp:lastModifiedBy>user</cp:lastModifiedBy>
  <cp:revision>35</cp:revision>
  <dcterms:created xsi:type="dcterms:W3CDTF">2016-01-28T08:23:21Z</dcterms:created>
  <dcterms:modified xsi:type="dcterms:W3CDTF">2016-04-08T14:37:27Z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0x01010007F044142B985C4E9A8849F716D2A9F2</vt:lpwstr>
  </property>
</Properties>
</file>